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6" r:id="rId4"/>
    <p:sldId id="261" r:id="rId5"/>
    <p:sldId id="287" r:id="rId6"/>
    <p:sldId id="262" r:id="rId7"/>
    <p:sldId id="263" r:id="rId8"/>
    <p:sldId id="288" r:id="rId9"/>
    <p:sldId id="264" r:id="rId10"/>
    <p:sldId id="265" r:id="rId11"/>
    <p:sldId id="266" r:id="rId12"/>
    <p:sldId id="267" r:id="rId13"/>
    <p:sldId id="289" r:id="rId14"/>
    <p:sldId id="268" r:id="rId15"/>
    <p:sldId id="269" r:id="rId16"/>
    <p:sldId id="270" r:id="rId17"/>
    <p:sldId id="271" r:id="rId18"/>
    <p:sldId id="272" r:id="rId19"/>
    <p:sldId id="259" r:id="rId20"/>
    <p:sldId id="26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5" name="Content Placeholder 4"/>
          <p:cNvSpPr>
            <a:spLocks noGrp="1"/>
          </p:cNvSpPr>
          <p:nvPr>
            <p:ph idx="1"/>
          </p:nvPr>
        </p:nvSpPr>
        <p:spPr>
          <a:xfrm>
            <a:off x="457200" y="609600"/>
            <a:ext cx="8229600" cy="5867400"/>
          </a:xfrm>
        </p:spPr>
        <p:txBody>
          <a:bodyPr>
            <a:normAutofit fontScale="92500" lnSpcReduction="20000"/>
          </a:bodyPr>
          <a:lstStyle/>
          <a:p>
            <a:pPr marL="0" indent="0" algn="ctr" rtl="1">
              <a:lnSpc>
                <a:spcPct val="110000"/>
              </a:lnSpc>
              <a:buNone/>
            </a:pPr>
            <a:r>
              <a:rPr lang="ar-IQ" sz="4400" b="1" dirty="0" smtClean="0">
                <a:solidFill>
                  <a:srgbClr val="2350CF"/>
                </a:solidFill>
                <a:cs typeface="+mj-cs"/>
              </a:rPr>
              <a:t>  </a:t>
            </a:r>
          </a:p>
          <a:p>
            <a:pPr marL="0" indent="0" algn="ctr" rtl="1">
              <a:lnSpc>
                <a:spcPct val="110000"/>
              </a:lnSpc>
              <a:buNone/>
            </a:pPr>
            <a:endParaRPr lang="ar-IQ" sz="4400" b="1" dirty="0">
              <a:solidFill>
                <a:srgbClr val="2350CF"/>
              </a:solidFill>
              <a:cs typeface="+mj-cs"/>
            </a:endParaRPr>
          </a:p>
          <a:p>
            <a:pPr marL="0" indent="0" algn="ctr" rtl="1">
              <a:lnSpc>
                <a:spcPct val="110000"/>
              </a:lnSpc>
              <a:buNone/>
            </a:pPr>
            <a:r>
              <a:rPr lang="ar-IQ" sz="4400" b="1" dirty="0" smtClean="0">
                <a:solidFill>
                  <a:srgbClr val="2350CF"/>
                </a:solidFill>
                <a:cs typeface="+mj-cs"/>
              </a:rPr>
              <a:t>انتاج خضر/1</a:t>
            </a:r>
            <a:endParaRPr lang="ar-IQ" dirty="0">
              <a:cs typeface="+mj-cs"/>
            </a:endParaRPr>
          </a:p>
          <a:p>
            <a:pPr marL="0" indent="0" algn="ctr" rtl="1">
              <a:lnSpc>
                <a:spcPct val="110000"/>
              </a:lnSpc>
              <a:buNone/>
            </a:pPr>
            <a:r>
              <a:rPr lang="ar-IQ" dirty="0" smtClean="0">
                <a:cs typeface="+mj-cs"/>
              </a:rPr>
              <a:t>الاستاذ المساعد الدكتور نوال مهدي حمود</a:t>
            </a:r>
          </a:p>
          <a:p>
            <a:pPr marL="0" indent="0" algn="ctr" rtl="1">
              <a:lnSpc>
                <a:spcPct val="110000"/>
              </a:lnSpc>
              <a:buNone/>
            </a:pPr>
            <a:r>
              <a:rPr lang="ar-IQ" dirty="0">
                <a:solidFill>
                  <a:srgbClr val="FF0000"/>
                </a:solidFill>
              </a:rPr>
              <a:t>قسم البستنة وهندسة الحدائق</a:t>
            </a:r>
          </a:p>
          <a:p>
            <a:pPr marL="0" indent="0" algn="ctr" rtl="1">
              <a:lnSpc>
                <a:spcPct val="110000"/>
              </a:lnSpc>
              <a:buNone/>
            </a:pPr>
            <a:r>
              <a:rPr lang="ar-IQ" dirty="0" smtClean="0">
                <a:cs typeface="+mj-cs"/>
              </a:rPr>
              <a:t>كلية الزراعة/ </a:t>
            </a:r>
            <a:r>
              <a:rPr lang="ar-IQ" dirty="0">
                <a:solidFill>
                  <a:srgbClr val="FF0000"/>
                </a:solidFill>
              </a:rPr>
              <a:t>جامعة </a:t>
            </a:r>
            <a:r>
              <a:rPr lang="ar-IQ" dirty="0" smtClean="0">
                <a:solidFill>
                  <a:srgbClr val="FF0000"/>
                </a:solidFill>
              </a:rPr>
              <a:t>البصرة</a:t>
            </a:r>
            <a:endParaRPr lang="ar-IQ" dirty="0" smtClean="0">
              <a:cs typeface="+mj-cs"/>
            </a:endParaRPr>
          </a:p>
          <a:p>
            <a:pPr marL="0" indent="0" algn="ctr" rtl="1">
              <a:lnSpc>
                <a:spcPct val="110000"/>
              </a:lnSpc>
              <a:buNone/>
            </a:pPr>
            <a:r>
              <a:rPr lang="ar-IQ" dirty="0" smtClean="0">
                <a:cs typeface="+mj-cs"/>
              </a:rPr>
              <a:t>البصرة – </a:t>
            </a:r>
            <a:r>
              <a:rPr lang="ar-IQ" dirty="0">
                <a:solidFill>
                  <a:srgbClr val="FF0000"/>
                </a:solidFill>
              </a:rPr>
              <a:t>العراق</a:t>
            </a:r>
          </a:p>
          <a:p>
            <a:pPr marL="0" indent="0" algn="ctr" rtl="1">
              <a:lnSpc>
                <a:spcPct val="110000"/>
              </a:lnSpc>
              <a:buNone/>
            </a:pPr>
            <a:r>
              <a:rPr lang="en-US" dirty="0" smtClean="0">
                <a:solidFill>
                  <a:srgbClr val="FF0000"/>
                </a:solidFill>
              </a:rPr>
              <a:t>2022 </a:t>
            </a:r>
            <a:r>
              <a:rPr lang="en-US" dirty="0">
                <a:solidFill>
                  <a:srgbClr val="FF0000"/>
                </a:solidFill>
              </a:rPr>
              <a:t>– </a:t>
            </a:r>
            <a:r>
              <a:rPr lang="en-US" dirty="0" smtClean="0">
                <a:solidFill>
                  <a:srgbClr val="FF0000"/>
                </a:solidFill>
              </a:rPr>
              <a:t>2021 </a:t>
            </a:r>
            <a:r>
              <a:rPr lang="ar-IQ" dirty="0" smtClean="0">
                <a:cs typeface="+mj-cs"/>
              </a:rPr>
              <a:t> </a:t>
            </a:r>
          </a:p>
          <a:p>
            <a:pPr marL="0" indent="0" algn="ctr" rtl="1">
              <a:lnSpc>
                <a:spcPct val="110000"/>
              </a:lnSpc>
              <a:buNone/>
            </a:pPr>
            <a:r>
              <a:rPr lang="ar-IQ" dirty="0" smtClean="0">
                <a:solidFill>
                  <a:srgbClr val="FF0000"/>
                </a:solidFill>
              </a:rPr>
              <a:t>م8 </a:t>
            </a:r>
            <a:r>
              <a:rPr lang="ar-IQ" dirty="0">
                <a:solidFill>
                  <a:srgbClr val="FF0000"/>
                </a:solidFill>
              </a:rPr>
              <a:t>الاحد </a:t>
            </a:r>
            <a:r>
              <a:rPr lang="ar-IQ" dirty="0" smtClean="0">
                <a:solidFill>
                  <a:srgbClr val="FF0000"/>
                </a:solidFill>
              </a:rPr>
              <a:t>5/ 12/ </a:t>
            </a:r>
            <a:r>
              <a:rPr lang="ar-IQ" dirty="0">
                <a:solidFill>
                  <a:srgbClr val="FF0000"/>
                </a:solidFill>
              </a:rPr>
              <a:t>2021</a:t>
            </a:r>
          </a:p>
          <a:p>
            <a:pPr marL="0" indent="0" algn="ctr">
              <a:lnSpc>
                <a:spcPct val="110000"/>
              </a:lnSpc>
              <a:buNone/>
            </a:pPr>
            <a:r>
              <a:rPr lang="en-US" dirty="0" smtClean="0"/>
              <a:t>albayatyNawal@gmail.com</a:t>
            </a:r>
            <a:endParaRPr lang="en-US" dirty="0"/>
          </a:p>
          <a:p>
            <a:pPr marL="0" indent="0" algn="r" rtl="1">
              <a:buNone/>
            </a:pPr>
            <a:endParaRPr lang="en-US" dirty="0">
              <a:cs typeface="+mj-cs"/>
            </a:endParaRPr>
          </a:p>
        </p:txBody>
      </p:sp>
      <p:pic>
        <p:nvPicPr>
          <p:cNvPr id="6" name="صورة 1"/>
          <p:cNvPicPr/>
          <p:nvPr/>
        </p:nvPicPr>
        <p:blipFill>
          <a:blip r:embed="rId2" cstate="print">
            <a:extLst>
              <a:ext uri="{28A0092B-C50C-407E-A947-70E740481C1C}">
                <a14:useLocalDpi xmlns:a14="http://schemas.microsoft.com/office/drawing/2010/main" val="0"/>
              </a:ext>
            </a:extLst>
          </a:blip>
          <a:stretch>
            <a:fillRect/>
          </a:stretch>
        </p:blipFill>
        <p:spPr>
          <a:xfrm>
            <a:off x="4626927" y="589913"/>
            <a:ext cx="916623" cy="849312"/>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1821" y="359725"/>
            <a:ext cx="1079500" cy="1079500"/>
          </a:xfrm>
          <a:prstGeom prst="rect">
            <a:avLst/>
          </a:prstGeom>
          <a:noFill/>
          <a:ln>
            <a:noFill/>
          </a:ln>
        </p:spPr>
      </p:pic>
    </p:spTree>
    <p:extLst>
      <p:ext uri="{BB962C8B-B14F-4D97-AF65-F5344CB8AC3E}">
        <p14:creationId xmlns:p14="http://schemas.microsoft.com/office/powerpoint/2010/main" val="146832133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228600"/>
            <a:ext cx="8382000" cy="6400800"/>
          </a:xfrm>
        </p:spPr>
        <p:txBody>
          <a:bodyPr>
            <a:normAutofit fontScale="92500" lnSpcReduction="10000"/>
          </a:bodyPr>
          <a:lstStyle/>
          <a:p>
            <a:pPr lvl="0" algn="just" rtl="1">
              <a:lnSpc>
                <a:spcPct val="120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الري</a:t>
            </a:r>
            <a:endParaRPr lang="en-US" sz="2400" dirty="0">
              <a:solidFill>
                <a:srgbClr val="C00000"/>
              </a:solidFill>
              <a:latin typeface="Times New Roman"/>
              <a:ea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يكون </a:t>
            </a:r>
            <a:r>
              <a:rPr lang="ar-IQ" sz="2400" dirty="0">
                <a:latin typeface="Times New Roman"/>
                <a:ea typeface="Times New Roman"/>
                <a:cs typeface="Times New Roman"/>
              </a:rPr>
              <a:t>الري بعد الزراعة مباشرة″ وتعتمد الحاجة اليه على منطقة الزراعة وكمية الامطار ونوع التربة. </a:t>
            </a:r>
            <a:endParaRPr lang="ar-IQ" sz="2400" dirty="0" smtClean="0">
              <a:latin typeface="Times New Roman"/>
              <a:ea typeface="Times New Roman"/>
              <a:cs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بصورة </a:t>
            </a:r>
            <a:r>
              <a:rPr lang="ar-IQ" sz="2400" dirty="0">
                <a:latin typeface="Times New Roman"/>
                <a:ea typeface="Times New Roman"/>
                <a:cs typeface="Times New Roman"/>
              </a:rPr>
              <a:t>عامة فأن فترات الري تكون متقاربة في الفترات الاولى اي كل 10 – 15 يوما″ ثم تبدأ تطول كلما تقدم الشتاء حتى تصل الى رية واحدة في الشهر. </a:t>
            </a:r>
            <a:endParaRPr lang="ar-IQ" sz="2400" dirty="0" smtClean="0">
              <a:latin typeface="Times New Roman"/>
              <a:ea typeface="Times New Roman"/>
              <a:cs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وعادة</a:t>
            </a:r>
            <a:r>
              <a:rPr lang="ar-IQ" sz="2400" dirty="0">
                <a:latin typeface="Times New Roman"/>
                <a:ea typeface="Times New Roman"/>
                <a:cs typeface="Times New Roman"/>
              </a:rPr>
              <a:t>″ يحتاج الثوم الى 4 – 6 ريات اثناء النمو في الترب الرملية او المزيجية</a:t>
            </a:r>
            <a:r>
              <a:rPr lang="ar-IQ" sz="2400" dirty="0" smtClean="0">
                <a:latin typeface="Times New Roman"/>
                <a:ea typeface="Times New Roman"/>
                <a:cs typeface="Times New Roman"/>
              </a:rPr>
              <a:t>.</a:t>
            </a: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كما يحتاج الى ري منتظم </a:t>
            </a:r>
            <a:endParaRPr lang="ar-IQ" sz="2400" dirty="0" smtClean="0">
              <a:latin typeface="Times New Roman"/>
              <a:ea typeface="Times New Roman"/>
              <a:cs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وتؤدي </a:t>
            </a:r>
            <a:r>
              <a:rPr lang="ar-IQ" sz="2400" dirty="0">
                <a:latin typeface="Times New Roman"/>
                <a:ea typeface="Times New Roman"/>
                <a:cs typeface="Times New Roman"/>
              </a:rPr>
              <a:t>زيادة الرطوبة الارضية خلال مرحلة التبصيل الى الحصول على نباتات ذات أعناق سميكة وزيادة نسبة الرطوبة في الفصوص واحيانا″ نموها قبل اكتمال نضجها وانخفاض قدرتها على التخزين ورداءة لونها, </a:t>
            </a:r>
            <a:endParaRPr lang="ar-IQ" sz="2400" dirty="0" smtClean="0">
              <a:latin typeface="Times New Roman"/>
              <a:ea typeface="Times New Roman"/>
              <a:cs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اما </a:t>
            </a:r>
            <a:r>
              <a:rPr lang="ar-IQ" sz="2400" dirty="0">
                <a:latin typeface="Times New Roman"/>
                <a:ea typeface="Times New Roman"/>
                <a:cs typeface="Times New Roman"/>
              </a:rPr>
              <a:t>عدم انتظام الري فيؤدي الى تشوه شكل الرؤوس. </a:t>
            </a:r>
            <a:endParaRPr lang="ar-IQ" sz="2400" dirty="0" smtClean="0">
              <a:latin typeface="Times New Roman"/>
              <a:ea typeface="Times New Roman"/>
              <a:cs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وتقل </a:t>
            </a:r>
            <a:r>
              <a:rPr lang="ar-IQ" sz="2400" dirty="0">
                <a:latin typeface="Times New Roman"/>
                <a:ea typeface="Times New Roman"/>
                <a:cs typeface="Times New Roman"/>
              </a:rPr>
              <a:t>الفترة بين الريات في الاراضي الخفيفة وفي الجو الحار, </a:t>
            </a:r>
            <a:endParaRPr lang="ar-IQ" sz="2400" dirty="0" smtClean="0">
              <a:latin typeface="Times New Roman"/>
              <a:ea typeface="Times New Roman"/>
              <a:cs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كما </a:t>
            </a:r>
            <a:r>
              <a:rPr lang="ar-IQ" sz="2400" dirty="0">
                <a:latin typeface="Times New Roman"/>
                <a:ea typeface="Times New Roman"/>
                <a:cs typeface="Times New Roman"/>
              </a:rPr>
              <a:t>يجب وقف الري عند ظهور علامات النضج ويكون ذلك قبل الحصاد بحوالي 2 – 4 أسابيع حسب نوع التربة والظروف البيئية </a:t>
            </a:r>
            <a:endParaRPr lang="ar-IQ" sz="2400" dirty="0" smtClean="0">
              <a:latin typeface="Times New Roman"/>
              <a:ea typeface="Times New Roman"/>
              <a:cs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ويؤدي </a:t>
            </a:r>
            <a:r>
              <a:rPr lang="ar-IQ" sz="2400" dirty="0">
                <a:latin typeface="Times New Roman"/>
                <a:ea typeface="Times New Roman"/>
                <a:cs typeface="Times New Roman"/>
              </a:rPr>
              <a:t>الاستمرار في الري خلال تلك الفترة الى ضعف قابيلة الابصال للتخزين مع تكوين نموات ثانوية بالابصال.</a:t>
            </a:r>
            <a:endParaRPr lang="en-US" sz="2400" dirty="0">
              <a:latin typeface="Times New Roman"/>
              <a:ea typeface="Times New Roman"/>
            </a:endParaRPr>
          </a:p>
          <a:p>
            <a:pPr algn="r">
              <a:lnSpc>
                <a:spcPct val="120000"/>
              </a:lnSpc>
            </a:pPr>
            <a:endParaRPr lang="en-US" sz="2400" dirty="0"/>
          </a:p>
        </p:txBody>
      </p:sp>
    </p:spTree>
    <p:extLst>
      <p:ext uri="{BB962C8B-B14F-4D97-AF65-F5344CB8AC3E}">
        <p14:creationId xmlns:p14="http://schemas.microsoft.com/office/powerpoint/2010/main" val="178933485"/>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fontScale="92500" lnSpcReduction="10000"/>
          </a:bodyPr>
          <a:lstStyle/>
          <a:p>
            <a:pPr lvl="0" algn="just" rtl="1">
              <a:lnSpc>
                <a:spcPct val="120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التسميد</a:t>
            </a:r>
            <a:endParaRPr lang="en-US" sz="2400" dirty="0">
              <a:solidFill>
                <a:srgbClr val="C00000"/>
              </a:solidFill>
              <a:latin typeface="Times New Roman"/>
              <a:ea typeface="Times New Roman"/>
              <a:cs typeface="+mj-cs"/>
            </a:endParaRPr>
          </a:p>
          <a:p>
            <a:pPr marL="0" marR="0" indent="0" algn="just" rtl="1">
              <a:lnSpc>
                <a:spcPct val="120000"/>
              </a:lnSpc>
              <a:spcBef>
                <a:spcPts val="0"/>
              </a:spcBef>
              <a:spcAft>
                <a:spcPts val="0"/>
              </a:spcAft>
              <a:buNone/>
            </a:pPr>
            <a:r>
              <a:rPr lang="ar-IQ" sz="2400" dirty="0" smtClean="0">
                <a:latin typeface="Times New Roman"/>
                <a:ea typeface="Times New Roman"/>
                <a:cs typeface="+mj-cs"/>
              </a:rPr>
              <a:t>       ينصح </a:t>
            </a:r>
            <a:r>
              <a:rPr lang="ar-IQ" sz="2400" dirty="0">
                <a:latin typeface="Times New Roman"/>
                <a:ea typeface="Times New Roman"/>
                <a:cs typeface="+mj-cs"/>
              </a:rPr>
              <a:t>بتسميد الثوم بـ 100 – 150 كغم/ دونم سوبرفوسفات ثلاثي و 30 – 50 كغم/ دونم كبريتات البوتاسيوم تضاف على دفعتين الاولى بعد 3 – 4 أسابيع من الزراعة والثانية بعد 1,5 – 2 شهر من الدفعة الاولى.</a:t>
            </a:r>
            <a:endParaRPr lang="en-US" sz="2400" dirty="0">
              <a:latin typeface="Times New Roman"/>
              <a:ea typeface="Times New Roman"/>
              <a:cs typeface="+mj-cs"/>
            </a:endParaRPr>
          </a:p>
          <a:p>
            <a:pPr lvl="0" algn="just" rtl="1">
              <a:lnSpc>
                <a:spcPct val="120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بقية عمليات الخدمة والاصابة بالآفات مشابهة لما في البصل.</a:t>
            </a:r>
            <a:endParaRPr lang="en-US" sz="2400" dirty="0">
              <a:solidFill>
                <a:srgbClr val="C00000"/>
              </a:solidFill>
              <a:latin typeface="Times New Roman"/>
              <a:ea typeface="Times New Roman"/>
              <a:cs typeface="+mj-cs"/>
            </a:endParaRPr>
          </a:p>
          <a:p>
            <a:pPr lvl="0" algn="just" rtl="1">
              <a:lnSpc>
                <a:spcPct val="120000"/>
              </a:lnSpc>
              <a:buFont typeface="Wingdings" panose="05000000000000000000" pitchFamily="2" charset="2"/>
              <a:buChar char="Ø"/>
            </a:pPr>
            <a:r>
              <a:rPr lang="ar-IQ" sz="2400" b="1" dirty="0">
                <a:solidFill>
                  <a:srgbClr val="C00000"/>
                </a:solidFill>
                <a:latin typeface="Times New Roman"/>
                <a:cs typeface="+mj-cs"/>
              </a:rPr>
              <a:t>النضج والحصاد </a:t>
            </a:r>
            <a:endParaRPr lang="en-US" sz="2400" b="1" dirty="0">
              <a:solidFill>
                <a:srgbClr val="C00000"/>
              </a:solidFill>
              <a:cs typeface="+mj-cs"/>
            </a:endParaRPr>
          </a:p>
          <a:p>
            <a:pPr algn="just" rtl="1">
              <a:lnSpc>
                <a:spcPct val="120000"/>
              </a:lnSpc>
              <a:buFont typeface="Wingdings"/>
              <a:buChar char="§"/>
            </a:pPr>
            <a:r>
              <a:rPr lang="ar-IQ" sz="2400" dirty="0" smtClean="0">
                <a:ea typeface="Times New Roman"/>
                <a:cs typeface="+mj-cs"/>
              </a:rPr>
              <a:t>ينضج </a:t>
            </a:r>
            <a:r>
              <a:rPr lang="ar-IQ" sz="2400" dirty="0">
                <a:ea typeface="Times New Roman"/>
                <a:cs typeface="+mj-cs"/>
              </a:rPr>
              <a:t>المحصول بعد حوالي 3 – 4 أشهر من الزراعة واحيانا قبل هذا الموعد لارتفاع السعر </a:t>
            </a:r>
            <a:endParaRPr lang="ar-IQ" sz="2400" dirty="0" smtClean="0">
              <a:ea typeface="Times New Roman"/>
              <a:cs typeface="+mj-cs"/>
            </a:endParaRPr>
          </a:p>
          <a:p>
            <a:pPr algn="just" rtl="1">
              <a:lnSpc>
                <a:spcPct val="120000"/>
              </a:lnSpc>
              <a:buFont typeface="Wingdings"/>
              <a:buChar char="§"/>
            </a:pPr>
            <a:r>
              <a:rPr lang="ar-IQ" sz="2400" dirty="0" smtClean="0">
                <a:ea typeface="Times New Roman"/>
                <a:cs typeface="+mj-cs"/>
              </a:rPr>
              <a:t>وفي </a:t>
            </a:r>
            <a:r>
              <a:rPr lang="ar-IQ" sz="2400" dirty="0">
                <a:ea typeface="Times New Roman"/>
                <a:cs typeface="+mj-cs"/>
              </a:rPr>
              <a:t>هذه الحالة تكون نسبة الرطوبة عالية في الرؤوس ولا تتحمل الخزن وبالتالي تستعمل للاستهلاك المحلي المباشر. </a:t>
            </a:r>
            <a:endParaRPr lang="ar-IQ" sz="2400" dirty="0" smtClean="0">
              <a:ea typeface="Times New Roman"/>
              <a:cs typeface="+mj-cs"/>
            </a:endParaRPr>
          </a:p>
          <a:p>
            <a:pPr algn="just" rtl="1">
              <a:lnSpc>
                <a:spcPct val="120000"/>
              </a:lnSpc>
              <a:buFont typeface="Wingdings"/>
              <a:buChar char="§"/>
            </a:pPr>
            <a:r>
              <a:rPr lang="ar-IQ" sz="2400" dirty="0" smtClean="0">
                <a:ea typeface="Times New Roman"/>
                <a:cs typeface="+mj-cs"/>
              </a:rPr>
              <a:t>بعد </a:t>
            </a:r>
            <a:r>
              <a:rPr lang="ar-IQ" sz="2400" dirty="0">
                <a:ea typeface="Times New Roman"/>
                <a:cs typeface="+mj-cs"/>
              </a:rPr>
              <a:t>قلع النباتات تنشر في الهواء لمدة 1 – 2 أسبوع لكي تجف على ان لاتكون معرضة لاشعة الشمس المباشرة لكي لاتتلف </a:t>
            </a:r>
            <a:endParaRPr lang="ar-IQ" sz="2400" dirty="0" smtClean="0">
              <a:ea typeface="Times New Roman"/>
              <a:cs typeface="+mj-cs"/>
            </a:endParaRPr>
          </a:p>
          <a:p>
            <a:pPr algn="just" rtl="1">
              <a:lnSpc>
                <a:spcPct val="120000"/>
              </a:lnSpc>
              <a:buFont typeface="Wingdings"/>
              <a:buChar char="§"/>
            </a:pPr>
            <a:r>
              <a:rPr lang="ar-IQ" sz="2400" dirty="0" smtClean="0">
                <a:ea typeface="Times New Roman"/>
                <a:cs typeface="+mj-cs"/>
              </a:rPr>
              <a:t>بعد </a:t>
            </a:r>
            <a:r>
              <a:rPr lang="ar-IQ" sz="2400" dirty="0">
                <a:ea typeface="Times New Roman"/>
                <a:cs typeface="+mj-cs"/>
              </a:rPr>
              <a:t>ذلك تنظف من الطين وتعزل المصابة منها وتحزم وترسل الى الاسواق. </a:t>
            </a:r>
            <a:endParaRPr lang="ar-IQ" sz="2400" dirty="0" smtClean="0">
              <a:ea typeface="Times New Roman"/>
              <a:cs typeface="+mj-cs"/>
            </a:endParaRPr>
          </a:p>
          <a:p>
            <a:pPr algn="just" rtl="1">
              <a:lnSpc>
                <a:spcPct val="120000"/>
              </a:lnSpc>
              <a:buFont typeface="Wingdings"/>
              <a:buChar char="§"/>
            </a:pPr>
            <a:r>
              <a:rPr lang="ar-IQ" sz="2400" dirty="0" smtClean="0">
                <a:ea typeface="Times New Roman"/>
                <a:cs typeface="+mj-cs"/>
              </a:rPr>
              <a:t>تتراوح </a:t>
            </a:r>
            <a:r>
              <a:rPr lang="ar-IQ" sz="2400" dirty="0">
                <a:ea typeface="Times New Roman"/>
                <a:cs typeface="+mj-cs"/>
              </a:rPr>
              <a:t>كمية الحاصل 1,5 – 2 طن/ دونم من المحصول الجاف و  2,5 – 3 طن/ دونم من المحصول الاخضر.</a:t>
            </a:r>
            <a:endParaRPr lang="en-US" sz="2400" dirty="0">
              <a:cs typeface="+mj-cs"/>
            </a:endParaRPr>
          </a:p>
        </p:txBody>
      </p:sp>
    </p:spTree>
    <p:extLst>
      <p:ext uri="{BB962C8B-B14F-4D97-AF65-F5344CB8AC3E}">
        <p14:creationId xmlns:p14="http://schemas.microsoft.com/office/powerpoint/2010/main" val="295660865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152400"/>
            <a:ext cx="8610600" cy="6705600"/>
          </a:xfrm>
        </p:spPr>
        <p:txBody>
          <a:bodyPr>
            <a:noAutofit/>
          </a:bodyPr>
          <a:lstStyle/>
          <a:p>
            <a:pPr marL="114300" marR="0" indent="-457200" algn="just" rtl="1">
              <a:lnSpc>
                <a:spcPct val="120000"/>
              </a:lnSpc>
              <a:spcBef>
                <a:spcPts val="0"/>
              </a:spcBef>
              <a:spcAft>
                <a:spcPts val="0"/>
              </a:spcAft>
              <a:buFont typeface="Wingdings" panose="05000000000000000000" pitchFamily="2" charset="2"/>
              <a:buChar char="q"/>
            </a:pPr>
            <a:r>
              <a:rPr lang="ar-SA" sz="2400" b="1" dirty="0">
                <a:solidFill>
                  <a:srgbClr val="FF0000"/>
                </a:solidFill>
                <a:latin typeface="Times New Roman"/>
                <a:ea typeface="Times New Roman"/>
                <a:cs typeface="Times New Roman"/>
              </a:rPr>
              <a:t>الكراث </a:t>
            </a:r>
            <a:r>
              <a:rPr lang="en-US" sz="2400" b="1" dirty="0">
                <a:solidFill>
                  <a:srgbClr val="FF0000"/>
                </a:solidFill>
                <a:latin typeface="Times New Roman"/>
                <a:ea typeface="Times New Roman"/>
                <a:cs typeface="Times New Roman"/>
              </a:rPr>
              <a:t>Leek</a:t>
            </a:r>
            <a:endParaRPr lang="en-US" sz="2400" dirty="0">
              <a:solidFill>
                <a:srgbClr val="FF0000"/>
              </a:solidFill>
              <a:latin typeface="Times New Roman"/>
              <a:ea typeface="Times New Roman"/>
            </a:endParaRPr>
          </a:p>
          <a:p>
            <a:pPr marL="0" marR="0" indent="0" algn="just" rtl="1">
              <a:lnSpc>
                <a:spcPct val="120000"/>
              </a:lnSpc>
              <a:spcBef>
                <a:spcPts val="0"/>
              </a:spcBef>
              <a:spcAft>
                <a:spcPts val="0"/>
              </a:spcAft>
              <a:buNone/>
            </a:pPr>
            <a:r>
              <a:rPr lang="en-US" sz="2400" b="1" i="1" dirty="0">
                <a:solidFill>
                  <a:srgbClr val="FF0000"/>
                </a:solidFill>
                <a:latin typeface="Times New Roman"/>
                <a:ea typeface="Times New Roman"/>
                <a:cs typeface="Times New Roman"/>
              </a:rPr>
              <a:t>Allium </a:t>
            </a:r>
            <a:r>
              <a:rPr lang="en-US" sz="2400" b="1" i="1" dirty="0" err="1">
                <a:solidFill>
                  <a:srgbClr val="FF0000"/>
                </a:solidFill>
                <a:latin typeface="Times New Roman"/>
                <a:ea typeface="Times New Roman"/>
                <a:cs typeface="Times New Roman"/>
              </a:rPr>
              <a:t>ampeloprasum</a:t>
            </a:r>
            <a:r>
              <a:rPr lang="en-US" sz="2400" b="1" i="1" dirty="0">
                <a:solidFill>
                  <a:srgbClr val="FF0000"/>
                </a:solidFill>
                <a:latin typeface="Times New Roman"/>
                <a:ea typeface="Times New Roman"/>
                <a:cs typeface="Times New Roman"/>
              </a:rPr>
              <a:t> L.</a:t>
            </a:r>
            <a:endParaRPr lang="en-US" sz="2400" b="1" i="1" dirty="0">
              <a:solidFill>
                <a:srgbClr val="FF0000"/>
              </a:solidFill>
              <a:latin typeface="Times New Roman"/>
              <a:ea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يعرف </a:t>
            </a:r>
            <a:r>
              <a:rPr lang="ar-IQ" sz="2400" dirty="0">
                <a:latin typeface="Times New Roman"/>
                <a:ea typeface="Times New Roman"/>
                <a:cs typeface="Times New Roman"/>
              </a:rPr>
              <a:t>الكراث سابقا″ بالأسم العلمي </a:t>
            </a:r>
            <a:r>
              <a:rPr lang="en-US" sz="2400" i="1" dirty="0">
                <a:solidFill>
                  <a:schemeClr val="accent1">
                    <a:lumMod val="75000"/>
                  </a:schemeClr>
                </a:solidFill>
                <a:latin typeface="Times New Roman"/>
                <a:ea typeface="Times New Roman"/>
                <a:cs typeface="Times New Roman"/>
              </a:rPr>
              <a:t>Allium </a:t>
            </a:r>
            <a:r>
              <a:rPr lang="en-US" sz="2400" i="1" dirty="0" err="1">
                <a:solidFill>
                  <a:schemeClr val="accent1">
                    <a:lumMod val="75000"/>
                  </a:schemeClr>
                </a:solidFill>
                <a:latin typeface="Times New Roman"/>
                <a:ea typeface="Times New Roman"/>
                <a:cs typeface="Times New Roman"/>
              </a:rPr>
              <a:t>porrum</a:t>
            </a:r>
            <a:r>
              <a:rPr lang="en-US" sz="2400" dirty="0">
                <a:solidFill>
                  <a:schemeClr val="accent1">
                    <a:lumMod val="75000"/>
                  </a:schemeClr>
                </a:solidFill>
                <a:latin typeface="Times New Roman"/>
                <a:ea typeface="Times New Roman"/>
                <a:cs typeface="Times New Roman"/>
              </a:rPr>
              <a:t> L.</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ثم </a:t>
            </a:r>
            <a:r>
              <a:rPr lang="en-US" sz="2400" i="1" dirty="0">
                <a:solidFill>
                  <a:schemeClr val="accent1">
                    <a:lumMod val="75000"/>
                  </a:schemeClr>
                </a:solidFill>
                <a:latin typeface="Times New Roman"/>
                <a:ea typeface="Times New Roman"/>
                <a:cs typeface="Times New Roman"/>
              </a:rPr>
              <a:t>Allium </a:t>
            </a:r>
            <a:r>
              <a:rPr lang="en-US" sz="2400" i="1" dirty="0" err="1">
                <a:solidFill>
                  <a:schemeClr val="accent1">
                    <a:lumMod val="75000"/>
                  </a:schemeClr>
                </a:solidFill>
                <a:latin typeface="Times New Roman"/>
                <a:ea typeface="Times New Roman"/>
                <a:cs typeface="Times New Roman"/>
              </a:rPr>
              <a:t>kurrat</a:t>
            </a:r>
            <a:r>
              <a:rPr lang="ar-IQ" sz="2400" dirty="0">
                <a:latin typeface="Times New Roman"/>
                <a:ea typeface="Times New Roman"/>
                <a:cs typeface="Times New Roman"/>
              </a:rPr>
              <a:t> </a:t>
            </a:r>
            <a:r>
              <a:rPr lang="ar-IQ" sz="2400" dirty="0" smtClean="0">
                <a:latin typeface="Times New Roman"/>
                <a:ea typeface="Times New Roman"/>
                <a:cs typeface="Times New Roman"/>
              </a:rPr>
              <a:t>.</a:t>
            </a: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يزرع </a:t>
            </a:r>
            <a:r>
              <a:rPr lang="ar-IQ" sz="2400" dirty="0">
                <a:latin typeface="Times New Roman"/>
                <a:ea typeface="Times New Roman"/>
                <a:cs typeface="Times New Roman"/>
              </a:rPr>
              <a:t>منذ عهد المصريين القدماء وهو من المحاصيل الشائعة. </a:t>
            </a:r>
            <a:endParaRPr lang="ar-IQ" sz="2400" dirty="0" smtClean="0">
              <a:latin typeface="Times New Roman"/>
              <a:ea typeface="Times New Roman"/>
              <a:cs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موطنه </a:t>
            </a:r>
            <a:r>
              <a:rPr lang="ar-IQ" sz="2400" dirty="0">
                <a:latin typeface="Times New Roman"/>
                <a:ea typeface="Times New Roman"/>
                <a:cs typeface="Times New Roman"/>
              </a:rPr>
              <a:t>الاصلي منطقة حوض البحر الابيض المتوسط وقد عرفه الاغريق </a:t>
            </a:r>
            <a:r>
              <a:rPr lang="ar-IQ" sz="2400" dirty="0" smtClean="0">
                <a:latin typeface="Times New Roman"/>
                <a:ea typeface="Times New Roman"/>
                <a:cs typeface="Times New Roman"/>
              </a:rPr>
              <a:t>والرومان.</a:t>
            </a: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يزرع </a:t>
            </a:r>
            <a:r>
              <a:rPr lang="ar-IQ" sz="2400" dirty="0">
                <a:latin typeface="Times New Roman"/>
                <a:ea typeface="Times New Roman"/>
                <a:cs typeface="Times New Roman"/>
              </a:rPr>
              <a:t>من أجل الاوراق </a:t>
            </a:r>
            <a:r>
              <a:rPr lang="ar-IQ" sz="2400" dirty="0" smtClean="0">
                <a:latin typeface="Times New Roman"/>
                <a:ea typeface="Times New Roman"/>
                <a:cs typeface="Times New Roman"/>
              </a:rPr>
              <a:t>(الانصال والاعناق) </a:t>
            </a:r>
            <a:r>
              <a:rPr lang="ar-IQ" sz="2400" dirty="0">
                <a:latin typeface="Times New Roman"/>
                <a:ea typeface="Times New Roman"/>
                <a:cs typeface="Times New Roman"/>
              </a:rPr>
              <a:t>التي تلتف حول بعضها وتكون ساقا″ </a:t>
            </a:r>
            <a:r>
              <a:rPr lang="ar-IQ" sz="2400" dirty="0" smtClean="0">
                <a:latin typeface="Times New Roman"/>
                <a:ea typeface="Times New Roman"/>
                <a:cs typeface="Times New Roman"/>
              </a:rPr>
              <a:t>كاذبة,</a:t>
            </a: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تؤكل الاوراق الغضة الطازجة كفاتحة للشهية أو في السلطة وهي غنية بالفيتامينات وخاصة فيتامين </a:t>
            </a:r>
            <a:r>
              <a:rPr lang="en-US" sz="2400" dirty="0">
                <a:latin typeface="Times New Roman"/>
                <a:ea typeface="Times New Roman"/>
                <a:cs typeface="Times New Roman"/>
              </a:rPr>
              <a:t>A</a:t>
            </a:r>
            <a:r>
              <a:rPr lang="ar-IQ" sz="2400" dirty="0">
                <a:latin typeface="Times New Roman"/>
                <a:ea typeface="Times New Roman"/>
                <a:cs typeface="Times New Roman"/>
              </a:rPr>
              <a:t> و</a:t>
            </a:r>
            <a:r>
              <a:rPr lang="en-US" sz="2400" dirty="0">
                <a:latin typeface="Times New Roman"/>
                <a:ea typeface="Times New Roman"/>
                <a:cs typeface="Times New Roman"/>
              </a:rPr>
              <a:t>C </a:t>
            </a:r>
            <a:r>
              <a:rPr lang="ar-IQ" sz="2400" dirty="0">
                <a:latin typeface="Times New Roman"/>
                <a:ea typeface="Times New Roman"/>
                <a:cs typeface="Times New Roman"/>
              </a:rPr>
              <a:t>  وكثير من العناصر المعدنية وتمتاز ايضا″ بنكهتها الخاصة وقوامها الغض . </a:t>
            </a:r>
            <a:endParaRPr lang="en-US" sz="2400" dirty="0">
              <a:latin typeface="Times New Roman"/>
              <a:ea typeface="Times New Roman"/>
            </a:endParaRPr>
          </a:p>
          <a:p>
            <a:pPr algn="just">
              <a:lnSpc>
                <a:spcPct val="120000"/>
              </a:lnSpc>
            </a:pPr>
            <a:endParaRPr lang="en-US" sz="2400" dirty="0"/>
          </a:p>
        </p:txBody>
      </p:sp>
    </p:spTree>
    <p:extLst>
      <p:ext uri="{BB962C8B-B14F-4D97-AF65-F5344CB8AC3E}">
        <p14:creationId xmlns:p14="http://schemas.microsoft.com/office/powerpoint/2010/main" val="156422262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152400"/>
            <a:ext cx="8610600" cy="6705600"/>
          </a:xfrm>
        </p:spPr>
        <p:txBody>
          <a:bodyPr>
            <a:noAutofit/>
          </a:bodyPr>
          <a:lstStyle/>
          <a:p>
            <a:pPr marL="114300" marR="0" indent="-457200" algn="just" rtl="1">
              <a:lnSpc>
                <a:spcPct val="120000"/>
              </a:lnSpc>
              <a:spcBef>
                <a:spcPts val="0"/>
              </a:spcBef>
              <a:spcAft>
                <a:spcPts val="0"/>
              </a:spcAft>
              <a:buFont typeface="Wingdings" panose="05000000000000000000" pitchFamily="2" charset="2"/>
              <a:buChar char="q"/>
            </a:pPr>
            <a:r>
              <a:rPr lang="ar-SA" sz="2400" b="1" dirty="0">
                <a:solidFill>
                  <a:srgbClr val="FF0000"/>
                </a:solidFill>
                <a:latin typeface="Times New Roman"/>
                <a:ea typeface="Times New Roman"/>
                <a:cs typeface="Times New Roman"/>
              </a:rPr>
              <a:t>الكراث </a:t>
            </a:r>
            <a:r>
              <a:rPr lang="en-US" sz="2400" b="1" dirty="0">
                <a:solidFill>
                  <a:srgbClr val="FF0000"/>
                </a:solidFill>
                <a:latin typeface="Times New Roman"/>
                <a:ea typeface="Times New Roman"/>
                <a:cs typeface="Times New Roman"/>
              </a:rPr>
              <a:t>Leek</a:t>
            </a:r>
            <a:endParaRPr lang="en-US" sz="2400" dirty="0">
              <a:solidFill>
                <a:srgbClr val="FF0000"/>
              </a:solidFill>
              <a:latin typeface="Times New Roman"/>
              <a:ea typeface="Times New Roman"/>
            </a:endParaRPr>
          </a:p>
          <a:p>
            <a:pPr marL="0" marR="0" indent="0" algn="just" rtl="1">
              <a:lnSpc>
                <a:spcPct val="120000"/>
              </a:lnSpc>
              <a:spcBef>
                <a:spcPts val="0"/>
              </a:spcBef>
              <a:spcAft>
                <a:spcPts val="0"/>
              </a:spcAft>
              <a:buNone/>
            </a:pPr>
            <a:r>
              <a:rPr lang="en-US" sz="2400" b="1" i="1" dirty="0">
                <a:solidFill>
                  <a:srgbClr val="FF0000"/>
                </a:solidFill>
                <a:latin typeface="Times New Roman"/>
                <a:ea typeface="Times New Roman"/>
                <a:cs typeface="Times New Roman"/>
              </a:rPr>
              <a:t>Allium </a:t>
            </a:r>
            <a:r>
              <a:rPr lang="en-US" sz="2400" b="1" i="1" dirty="0" err="1">
                <a:solidFill>
                  <a:srgbClr val="FF0000"/>
                </a:solidFill>
                <a:latin typeface="Times New Roman"/>
                <a:ea typeface="Times New Roman"/>
                <a:cs typeface="Times New Roman"/>
              </a:rPr>
              <a:t>ampeloprasum</a:t>
            </a:r>
            <a:r>
              <a:rPr lang="en-US" sz="2400" b="1" i="1" dirty="0">
                <a:solidFill>
                  <a:srgbClr val="FF0000"/>
                </a:solidFill>
                <a:latin typeface="Times New Roman"/>
                <a:ea typeface="Times New Roman"/>
                <a:cs typeface="Times New Roman"/>
              </a:rPr>
              <a:t> L.</a:t>
            </a:r>
            <a:endParaRPr lang="en-US" sz="2400" b="1" i="1" dirty="0">
              <a:solidFill>
                <a:srgbClr val="FF0000"/>
              </a:solidFill>
              <a:latin typeface="Times New Roman"/>
              <a:ea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يحتوي </a:t>
            </a:r>
            <a:r>
              <a:rPr lang="ar-IQ" sz="2400" dirty="0">
                <a:latin typeface="Times New Roman"/>
                <a:ea typeface="Times New Roman"/>
                <a:cs typeface="Times New Roman"/>
              </a:rPr>
              <a:t>كل 100 غم من الجزء المستعمل في الغذاء على 85,4 غم رطوبة, 52 سعرة حرارية, 2,2 غم بروتين, 0,3 غم دهون, 11,2 غم كربوهيدرات, 0,09 غم رماد, 52 ملغم كالسيوم, 50 ملغم فسفور, 1,1 ملغم حديد, 5ملغم صوديوم, 347 ملغم بوتاسيوم, 40 وحدة دولية من فيتامين </a:t>
            </a:r>
            <a:r>
              <a:rPr lang="en-US" sz="2400" dirty="0">
                <a:latin typeface="Times New Roman"/>
                <a:ea typeface="Times New Roman"/>
                <a:cs typeface="Times New Roman"/>
              </a:rPr>
              <a:t>A</a:t>
            </a:r>
            <a:r>
              <a:rPr lang="ar-IQ" sz="2400" dirty="0">
                <a:latin typeface="Times New Roman"/>
                <a:ea typeface="Times New Roman"/>
                <a:cs typeface="Times New Roman"/>
              </a:rPr>
              <a:t>, 0,11ملغم ثيامين ( </a:t>
            </a:r>
            <a:r>
              <a:rPr lang="en-US" sz="2400" dirty="0">
                <a:latin typeface="Times New Roman"/>
                <a:ea typeface="Times New Roman"/>
                <a:cs typeface="Times New Roman"/>
              </a:rPr>
              <a:t>B</a:t>
            </a:r>
            <a:r>
              <a:rPr lang="en-US" sz="2400" baseline="-25000" dirty="0">
                <a:latin typeface="Times New Roman"/>
                <a:ea typeface="Times New Roman"/>
                <a:cs typeface="Times New Roman"/>
              </a:rPr>
              <a:t>1</a:t>
            </a:r>
            <a:r>
              <a:rPr lang="ar-IQ" sz="2400" dirty="0">
                <a:latin typeface="Times New Roman"/>
                <a:ea typeface="Times New Roman"/>
                <a:cs typeface="Times New Roman"/>
              </a:rPr>
              <a:t> ), 0,06 ملغم ريبوفلافين ( </a:t>
            </a:r>
            <a:r>
              <a:rPr lang="en-US" sz="2400" dirty="0">
                <a:latin typeface="Times New Roman"/>
                <a:ea typeface="Times New Roman"/>
                <a:cs typeface="Times New Roman"/>
              </a:rPr>
              <a:t>B</a:t>
            </a:r>
            <a:r>
              <a:rPr lang="en-US" sz="2400" baseline="-25000" dirty="0">
                <a:latin typeface="Times New Roman"/>
                <a:ea typeface="Times New Roman"/>
                <a:cs typeface="Times New Roman"/>
              </a:rPr>
              <a:t>2</a:t>
            </a:r>
            <a:r>
              <a:rPr lang="ar-IQ" sz="2400" dirty="0">
                <a:latin typeface="Times New Roman"/>
                <a:ea typeface="Times New Roman"/>
                <a:cs typeface="Times New Roman"/>
              </a:rPr>
              <a:t> ), 0,5 نياسين ( نيكوتين </a:t>
            </a:r>
            <a:r>
              <a:rPr lang="en-US" sz="2400" dirty="0">
                <a:latin typeface="Times New Roman"/>
                <a:ea typeface="Times New Roman"/>
                <a:cs typeface="Times New Roman"/>
              </a:rPr>
              <a:t>B</a:t>
            </a:r>
            <a:r>
              <a:rPr lang="en-US" sz="2400" baseline="-25000" dirty="0">
                <a:latin typeface="Times New Roman"/>
                <a:ea typeface="Times New Roman"/>
                <a:cs typeface="Times New Roman"/>
              </a:rPr>
              <a:t>3</a:t>
            </a:r>
            <a:r>
              <a:rPr lang="ar-IQ" sz="2400" dirty="0">
                <a:latin typeface="Times New Roman"/>
                <a:ea typeface="Times New Roman"/>
                <a:cs typeface="Times New Roman"/>
              </a:rPr>
              <a:t> ), 17 ملغم حامض الاسكوربيك ( فيتامين </a:t>
            </a:r>
            <a:r>
              <a:rPr lang="en-US" sz="2400" dirty="0">
                <a:latin typeface="Times New Roman"/>
                <a:ea typeface="Times New Roman"/>
                <a:cs typeface="Times New Roman"/>
              </a:rPr>
              <a:t>C </a:t>
            </a:r>
            <a:r>
              <a:rPr lang="ar-IQ" sz="2400" dirty="0">
                <a:latin typeface="Times New Roman"/>
                <a:ea typeface="Times New Roman"/>
                <a:cs typeface="Times New Roman"/>
              </a:rPr>
              <a:t> ), </a:t>
            </a:r>
            <a:endParaRPr lang="ar-IQ" sz="2400" dirty="0" smtClean="0">
              <a:latin typeface="Times New Roman"/>
              <a:ea typeface="Times New Roman"/>
              <a:cs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ويتضح </a:t>
            </a:r>
            <a:r>
              <a:rPr lang="ar-IQ" sz="2400" dirty="0">
                <a:latin typeface="Times New Roman"/>
                <a:ea typeface="Times New Roman"/>
                <a:cs typeface="Times New Roman"/>
              </a:rPr>
              <a:t>ان الكراث من الخضر المتوسطة في محتواها من الكربوهيدرات والكالسيوم والفسفور والحديد وفيتامين </a:t>
            </a:r>
            <a:r>
              <a:rPr lang="en-US" sz="2400" dirty="0">
                <a:latin typeface="Times New Roman"/>
                <a:ea typeface="Times New Roman"/>
                <a:cs typeface="Times New Roman"/>
              </a:rPr>
              <a:t>B</a:t>
            </a:r>
            <a:r>
              <a:rPr lang="en-US" sz="2400" baseline="-25000" dirty="0">
                <a:latin typeface="Times New Roman"/>
                <a:ea typeface="Times New Roman"/>
                <a:cs typeface="Times New Roman"/>
              </a:rPr>
              <a:t>1</a:t>
            </a:r>
            <a:r>
              <a:rPr lang="ar-IQ" sz="2400" dirty="0">
                <a:latin typeface="Times New Roman"/>
                <a:ea typeface="Times New Roman"/>
                <a:cs typeface="Times New Roman"/>
              </a:rPr>
              <a:t>  و  </a:t>
            </a:r>
            <a:r>
              <a:rPr lang="en-US" sz="2400" dirty="0">
                <a:latin typeface="Times New Roman"/>
                <a:ea typeface="Times New Roman"/>
                <a:cs typeface="Times New Roman"/>
              </a:rPr>
              <a:t>  </a:t>
            </a:r>
            <a:r>
              <a:rPr lang="en-US" sz="2400" dirty="0" smtClean="0">
                <a:latin typeface="Times New Roman"/>
                <a:ea typeface="Times New Roman"/>
                <a:cs typeface="Times New Roman"/>
              </a:rPr>
              <a:t>B2</a:t>
            </a:r>
            <a:r>
              <a:rPr lang="ar-IQ" sz="2400" dirty="0" smtClean="0">
                <a:latin typeface="Times New Roman"/>
                <a:ea typeface="Times New Roman"/>
                <a:cs typeface="Times New Roman"/>
              </a:rPr>
              <a:t>.</a:t>
            </a:r>
            <a:endParaRPr lang="en-US" sz="2400" dirty="0">
              <a:latin typeface="Times New Roman"/>
              <a:ea typeface="Times New Roman"/>
            </a:endParaRPr>
          </a:p>
          <a:p>
            <a:pPr algn="just">
              <a:lnSpc>
                <a:spcPct val="120000"/>
              </a:lnSpc>
            </a:pPr>
            <a:endParaRPr lang="en-US" sz="2400" dirty="0"/>
          </a:p>
        </p:txBody>
      </p:sp>
    </p:spTree>
    <p:extLst>
      <p:ext uri="{BB962C8B-B14F-4D97-AF65-F5344CB8AC3E}">
        <p14:creationId xmlns:p14="http://schemas.microsoft.com/office/powerpoint/2010/main" val="32746774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04800"/>
            <a:ext cx="8534400" cy="6248400"/>
          </a:xfrm>
        </p:spPr>
        <p:txBody>
          <a:bodyPr>
            <a:normAutofit fontScale="92500" lnSpcReduction="10000"/>
          </a:bodyPr>
          <a:lstStyle/>
          <a:p>
            <a:pPr lvl="0" algn="just" rtl="1">
              <a:lnSpc>
                <a:spcPct val="120000"/>
              </a:lnSpc>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lnSpc>
                <a:spcPct val="120000"/>
              </a:lnSpc>
              <a:spcBef>
                <a:spcPts val="0"/>
              </a:spcBef>
              <a:buFont typeface="Wingdings" panose="05000000000000000000" pitchFamily="2" charset="2"/>
              <a:buChar char="Ø"/>
            </a:pPr>
            <a:endParaRPr lang="ar-IQ" sz="2400" b="1" dirty="0">
              <a:solidFill>
                <a:srgbClr val="C00000"/>
              </a:solidFill>
              <a:latin typeface="Times New Roman"/>
              <a:ea typeface="Times New Roman"/>
              <a:cs typeface="Times New Roman"/>
            </a:endParaRPr>
          </a:p>
          <a:p>
            <a:pPr lvl="0" algn="just" rtl="1">
              <a:lnSpc>
                <a:spcPct val="120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الاحتياجات </a:t>
            </a:r>
            <a:r>
              <a:rPr lang="ar-IQ" sz="2400" b="1" dirty="0">
                <a:solidFill>
                  <a:srgbClr val="C00000"/>
                </a:solidFill>
                <a:latin typeface="Times New Roman"/>
                <a:ea typeface="Times New Roman"/>
                <a:cs typeface="Times New Roman"/>
              </a:rPr>
              <a:t>البيئية</a:t>
            </a:r>
            <a:endParaRPr lang="en-US" sz="2400" dirty="0">
              <a:solidFill>
                <a:srgbClr val="C00000"/>
              </a:solidFill>
              <a:latin typeface="Times New Roman"/>
              <a:ea typeface="Times New Roman"/>
            </a:endParaRPr>
          </a:p>
          <a:p>
            <a:pPr algn="just" rtl="1">
              <a:buFont typeface="Wingdings"/>
              <a:buChar char="§"/>
            </a:pPr>
            <a:r>
              <a:rPr lang="ar-IQ" sz="2400" dirty="0" smtClean="0">
                <a:latin typeface="Times New Roman"/>
                <a:cs typeface="Times New Roman"/>
              </a:rPr>
              <a:t>تجود </a:t>
            </a:r>
            <a:r>
              <a:rPr lang="ar-IQ" sz="2400" dirty="0">
                <a:latin typeface="Times New Roman"/>
                <a:cs typeface="Times New Roman"/>
              </a:rPr>
              <a:t>زراعة الكراث في الترب الثقيلة </a:t>
            </a:r>
            <a:r>
              <a:rPr lang="ar-IQ" sz="2400" dirty="0" smtClean="0">
                <a:latin typeface="Times New Roman"/>
                <a:cs typeface="Times New Roman"/>
              </a:rPr>
              <a:t>الصفراء</a:t>
            </a:r>
          </a:p>
          <a:p>
            <a:pPr algn="just" rtl="1">
              <a:buFont typeface="Wingdings"/>
              <a:buChar char="§"/>
            </a:pPr>
            <a:r>
              <a:rPr lang="ar-IQ" sz="2400" dirty="0" smtClean="0">
                <a:latin typeface="Times New Roman"/>
                <a:cs typeface="Times New Roman"/>
              </a:rPr>
              <a:t> </a:t>
            </a:r>
            <a:r>
              <a:rPr lang="ar-IQ" sz="2400" dirty="0">
                <a:latin typeface="Times New Roman"/>
                <a:cs typeface="Times New Roman"/>
              </a:rPr>
              <a:t>ولا ينصح بزراعته في الاراضي الرملية لانها تؤدي الى الازهار المبكر. </a:t>
            </a:r>
            <a:endParaRPr lang="ar-IQ" sz="2400" dirty="0" smtClean="0">
              <a:latin typeface="Times New Roman"/>
              <a:cs typeface="Times New Roman"/>
            </a:endParaRPr>
          </a:p>
          <a:p>
            <a:pPr algn="just" rtl="1">
              <a:buFont typeface="Wingdings"/>
              <a:buChar char="§"/>
            </a:pPr>
            <a:r>
              <a:rPr lang="ar-IQ" sz="2400" dirty="0" smtClean="0">
                <a:latin typeface="Times New Roman"/>
                <a:cs typeface="Times New Roman"/>
              </a:rPr>
              <a:t>وهو </a:t>
            </a:r>
            <a:r>
              <a:rPr lang="ar-IQ" sz="2400" dirty="0">
                <a:latin typeface="Times New Roman"/>
                <a:cs typeface="Times New Roman"/>
              </a:rPr>
              <a:t>من المحاصيل الشتوية التي </a:t>
            </a:r>
            <a:r>
              <a:rPr lang="ar-SA" sz="2400" dirty="0">
                <a:latin typeface="Times New Roman"/>
                <a:cs typeface="Times New Roman"/>
              </a:rPr>
              <a:t>تحتاج الى جو معتدل رطب يميل للبرودة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وتؤدي </a:t>
            </a:r>
            <a:r>
              <a:rPr lang="ar-SA" sz="2400" dirty="0">
                <a:latin typeface="Times New Roman"/>
                <a:cs typeface="Times New Roman"/>
              </a:rPr>
              <a:t>الحرارة المرتفعة والنهار الطويل الى دفع النباتات للإزهار</a:t>
            </a:r>
            <a:r>
              <a:rPr lang="ar-SA" sz="2400" dirty="0" smtClean="0">
                <a:latin typeface="Times New Roman"/>
                <a:cs typeface="Times New Roman"/>
              </a:rPr>
              <a:t>.</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 </a:t>
            </a:r>
            <a:r>
              <a:rPr lang="ar-SA" sz="2400" dirty="0">
                <a:latin typeface="Times New Roman"/>
                <a:cs typeface="Times New Roman"/>
              </a:rPr>
              <a:t>تنبت بذوره جيدا″ بين درجة حرارة 11 – </a:t>
            </a:r>
            <a:r>
              <a:rPr lang="ar-SA" sz="2400" dirty="0" smtClean="0">
                <a:latin typeface="Times New Roman"/>
                <a:cs typeface="Times New Roman"/>
              </a:rPr>
              <a:t>23م</a:t>
            </a:r>
            <a:r>
              <a:rPr lang="ar-SA" sz="2400" dirty="0">
                <a:latin typeface="Times New Roman"/>
                <a:cs typeface="Times New Roman"/>
              </a:rPr>
              <a:t>◦,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ويحدث </a:t>
            </a:r>
            <a:r>
              <a:rPr lang="ar-SA" sz="2400" dirty="0">
                <a:latin typeface="Times New Roman"/>
                <a:cs typeface="Times New Roman"/>
              </a:rPr>
              <a:t>افضل انبات في درجة حرارة بين 18 – 22 م◦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وينخفض </a:t>
            </a:r>
            <a:r>
              <a:rPr lang="ar-SA" sz="2400" dirty="0">
                <a:latin typeface="Times New Roman"/>
                <a:cs typeface="Times New Roman"/>
              </a:rPr>
              <a:t>الانبات بشدة في درجة حرارة تزيد عن 27م◦</a:t>
            </a:r>
            <a:r>
              <a:rPr lang="ar-SA" sz="2400" dirty="0" smtClean="0">
                <a:latin typeface="Times New Roman"/>
                <a:cs typeface="Times New Roman"/>
              </a:rPr>
              <a:t>,</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 </a:t>
            </a:r>
            <a:r>
              <a:rPr lang="ar-SA" sz="2400" dirty="0">
                <a:latin typeface="Times New Roman"/>
                <a:cs typeface="Times New Roman"/>
              </a:rPr>
              <a:t>ولاتمر بذوره بفترة سكون, وتعد بطيئة الانبات إذ تتطلب 222 وحدة حرارية يومية حتى 50 % أنبات مقارنة بالحاجة الى 71 وحدة حرارية يومية  لانبات بذور </a:t>
            </a:r>
            <a:r>
              <a:rPr lang="ar-SA" sz="2400" dirty="0" smtClean="0">
                <a:latin typeface="Times New Roman"/>
                <a:cs typeface="Times New Roman"/>
              </a:rPr>
              <a:t>الخس.</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تتراوح </a:t>
            </a:r>
            <a:r>
              <a:rPr lang="ar-SA" sz="2400" dirty="0">
                <a:latin typeface="Times New Roman"/>
                <a:cs typeface="Times New Roman"/>
              </a:rPr>
              <a:t>نسبة الانبات بين 75 – </a:t>
            </a:r>
            <a:r>
              <a:rPr lang="ar-SA" sz="2400" dirty="0" smtClean="0">
                <a:latin typeface="Times New Roman"/>
                <a:cs typeface="Times New Roman"/>
              </a:rPr>
              <a:t>97% </a:t>
            </a:r>
            <a:r>
              <a:rPr lang="ar-SA" sz="2400" dirty="0">
                <a:latin typeface="Times New Roman"/>
                <a:cs typeface="Times New Roman"/>
              </a:rPr>
              <a:t>في درجة حرارة 12 – </a:t>
            </a:r>
            <a:r>
              <a:rPr lang="ar-SA" sz="2400" dirty="0" smtClean="0">
                <a:latin typeface="Times New Roman"/>
                <a:cs typeface="Times New Roman"/>
              </a:rPr>
              <a:t>21م</a:t>
            </a:r>
            <a:r>
              <a:rPr lang="ar-SA" sz="2400" dirty="0">
                <a:latin typeface="Times New Roman"/>
                <a:cs typeface="Times New Roman"/>
              </a:rPr>
              <a:t>◦ </a:t>
            </a:r>
            <a:r>
              <a:rPr lang="ar-SA" sz="2400" dirty="0" smtClean="0">
                <a:latin typeface="Times New Roman"/>
                <a:cs typeface="Times New Roman"/>
              </a:rPr>
              <a:t>وتنخفض </a:t>
            </a:r>
            <a:r>
              <a:rPr lang="ar-SA" sz="2400" dirty="0">
                <a:latin typeface="Times New Roman"/>
                <a:cs typeface="Times New Roman"/>
              </a:rPr>
              <a:t>55 – 92 % في درجة 24م◦ والى 2 – 11 % في درجة حرارة 27م◦ </a:t>
            </a:r>
            <a:r>
              <a:rPr lang="ar-SA" sz="2400" dirty="0" smtClean="0">
                <a:latin typeface="Times New Roman"/>
                <a:cs typeface="Times New Roman"/>
              </a:rPr>
              <a:t>(كلما </a:t>
            </a:r>
            <a:r>
              <a:rPr lang="ar-SA" sz="2400" dirty="0">
                <a:latin typeface="Times New Roman"/>
                <a:cs typeface="Times New Roman"/>
              </a:rPr>
              <a:t>تزيد الحرارة ينخفض </a:t>
            </a:r>
            <a:r>
              <a:rPr lang="ar-SA" sz="2400" dirty="0" smtClean="0">
                <a:latin typeface="Times New Roman"/>
                <a:cs typeface="Times New Roman"/>
              </a:rPr>
              <a:t>الانبات).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يتحمل </a:t>
            </a:r>
            <a:r>
              <a:rPr lang="ar-SA" sz="2400" dirty="0">
                <a:latin typeface="Times New Roman"/>
                <a:cs typeface="Times New Roman"/>
              </a:rPr>
              <a:t>النبات الجو البارد بدرجة اكبر من البصل لكنه يرتبع مثل البصل في درجة الحرارة المنخفضة ثم يزهر. </a:t>
            </a:r>
            <a:endParaRPr lang="en-US" sz="2400" dirty="0"/>
          </a:p>
          <a:p>
            <a:pPr marL="0" indent="0" algn="r">
              <a:lnSpc>
                <a:spcPct val="120000"/>
              </a:lnSpc>
              <a:buNone/>
            </a:pPr>
            <a:endParaRPr lang="en-US" sz="2800" dirty="0"/>
          </a:p>
        </p:txBody>
      </p:sp>
    </p:spTree>
    <p:extLst>
      <p:ext uri="{BB962C8B-B14F-4D97-AF65-F5344CB8AC3E}">
        <p14:creationId xmlns:p14="http://schemas.microsoft.com/office/powerpoint/2010/main" val="359546534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rtl="1">
              <a:lnSpc>
                <a:spcPct val="150000"/>
              </a:lnSpc>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lnSpc>
                <a:spcPct val="150000"/>
              </a:lnSpc>
              <a:spcBef>
                <a:spcPts val="0"/>
              </a:spcBef>
              <a:buFont typeface="Wingdings" panose="05000000000000000000" pitchFamily="2" charset="2"/>
              <a:buChar char="Ø"/>
            </a:pPr>
            <a:r>
              <a:rPr lang="ar-SA" sz="2400" b="1" dirty="0" smtClean="0">
                <a:solidFill>
                  <a:srgbClr val="C00000"/>
                </a:solidFill>
                <a:latin typeface="Times New Roman"/>
                <a:ea typeface="Times New Roman"/>
                <a:cs typeface="Times New Roman"/>
              </a:rPr>
              <a:t>التكاثر</a:t>
            </a:r>
            <a:endParaRPr lang="en-US" sz="2400" dirty="0">
              <a:solidFill>
                <a:srgbClr val="C00000"/>
              </a:solidFill>
              <a:latin typeface="Times New Roman"/>
              <a:ea typeface="Times New Roman"/>
            </a:endParaRPr>
          </a:p>
          <a:p>
            <a:pPr algn="just" rtl="1">
              <a:buFont typeface="Wingdings"/>
              <a:buChar char="§"/>
            </a:pPr>
            <a:r>
              <a:rPr lang="ar-SA" sz="2400" dirty="0" smtClean="0">
                <a:ea typeface="Times New Roman"/>
                <a:cs typeface="Times New Roman"/>
              </a:rPr>
              <a:t>يتكاثر </a:t>
            </a:r>
            <a:r>
              <a:rPr lang="ar-SA" sz="2400" dirty="0">
                <a:ea typeface="Times New Roman"/>
                <a:cs typeface="Times New Roman"/>
              </a:rPr>
              <a:t>الكراث بالبذور التي تزرع أما بالمشتل ثم تنقل الى الحقل أو تزرع مباشرة″ في الحقل. </a:t>
            </a:r>
            <a:endParaRPr lang="ar-IQ" sz="2400" dirty="0" smtClean="0">
              <a:ea typeface="Times New Roman"/>
              <a:cs typeface="Times New Roman"/>
            </a:endParaRPr>
          </a:p>
          <a:p>
            <a:pPr algn="just" rtl="1">
              <a:buFont typeface="Wingdings"/>
              <a:buChar char="§"/>
            </a:pPr>
            <a:r>
              <a:rPr lang="ar-SA" sz="2400" dirty="0" smtClean="0">
                <a:ea typeface="Times New Roman"/>
                <a:cs typeface="Times New Roman"/>
              </a:rPr>
              <a:t>يحتاج </a:t>
            </a:r>
            <a:r>
              <a:rPr lang="ar-SA" sz="2400" dirty="0">
                <a:ea typeface="Times New Roman"/>
                <a:cs typeface="Times New Roman"/>
              </a:rPr>
              <a:t>الدونم 1,5 كغم من التقاوي</a:t>
            </a:r>
            <a:r>
              <a:rPr lang="ar-SA" sz="2400" dirty="0" smtClean="0">
                <a:ea typeface="Times New Roman"/>
                <a:cs typeface="Times New Roman"/>
              </a:rPr>
              <a:t>.</a:t>
            </a:r>
            <a:endParaRPr lang="ar-IQ" sz="2400" dirty="0" smtClean="0">
              <a:ea typeface="Times New Roman"/>
              <a:cs typeface="Times New Roman"/>
            </a:endParaRPr>
          </a:p>
          <a:p>
            <a:pPr algn="just" rtl="1">
              <a:buFont typeface="Wingdings"/>
              <a:buChar char="§"/>
            </a:pPr>
            <a:r>
              <a:rPr lang="ar-SA" sz="2400" dirty="0" smtClean="0">
                <a:ea typeface="Times New Roman"/>
                <a:cs typeface="Times New Roman"/>
              </a:rPr>
              <a:t> </a:t>
            </a:r>
            <a:r>
              <a:rPr lang="ar-SA" sz="2400" dirty="0">
                <a:ea typeface="Times New Roman"/>
                <a:cs typeface="Times New Roman"/>
              </a:rPr>
              <a:t>يزرع في موسمين ربيعي في شباط وخريفي في ايلول. </a:t>
            </a:r>
            <a:endParaRPr lang="ar-IQ" sz="2400" dirty="0" smtClean="0">
              <a:ea typeface="Times New Roman"/>
              <a:cs typeface="Times New Roman"/>
            </a:endParaRPr>
          </a:p>
          <a:p>
            <a:pPr algn="just" rtl="1">
              <a:buFont typeface="Wingdings"/>
              <a:buChar char="§"/>
            </a:pPr>
            <a:r>
              <a:rPr lang="ar-SA" sz="2400" dirty="0" smtClean="0">
                <a:ea typeface="Times New Roman"/>
                <a:cs typeface="Times New Roman"/>
              </a:rPr>
              <a:t>تزرع </a:t>
            </a:r>
            <a:r>
              <a:rPr lang="ar-SA" sz="2400" dirty="0">
                <a:ea typeface="Times New Roman"/>
                <a:cs typeface="Times New Roman"/>
              </a:rPr>
              <a:t>البذور في احواض إما نثرا″ أو في سطور تبعد عن بعضها  15سم </a:t>
            </a:r>
            <a:endParaRPr lang="ar-IQ" sz="2400" dirty="0" smtClean="0">
              <a:ea typeface="Times New Roman"/>
              <a:cs typeface="Times New Roman"/>
            </a:endParaRPr>
          </a:p>
          <a:p>
            <a:pPr algn="just" rtl="1">
              <a:buFont typeface="Wingdings"/>
              <a:buChar char="§"/>
            </a:pPr>
            <a:r>
              <a:rPr lang="ar-SA" sz="2400" dirty="0" smtClean="0">
                <a:ea typeface="Times New Roman"/>
                <a:cs typeface="Times New Roman"/>
              </a:rPr>
              <a:t> </a:t>
            </a:r>
            <a:r>
              <a:rPr lang="ar-SA" sz="2400" dirty="0">
                <a:ea typeface="Times New Roman"/>
                <a:cs typeface="Times New Roman"/>
              </a:rPr>
              <a:t>ثم  تغطى بطبقة من التراب الناعم وتروى ريا″ هادئا″ بعد الزراعة. </a:t>
            </a:r>
            <a:endParaRPr lang="en-US" sz="2400" dirty="0"/>
          </a:p>
        </p:txBody>
      </p:sp>
    </p:spTree>
    <p:extLst>
      <p:ext uri="{BB962C8B-B14F-4D97-AF65-F5344CB8AC3E}">
        <p14:creationId xmlns:p14="http://schemas.microsoft.com/office/powerpoint/2010/main" val="1844975825"/>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324600"/>
          </a:xfrm>
        </p:spPr>
        <p:txBody>
          <a:bodyPr>
            <a:normAutofit lnSpcReduction="10000"/>
          </a:bodyPr>
          <a:lstStyle/>
          <a:p>
            <a:pPr marL="0" lvl="0" indent="0" algn="just" rtl="1">
              <a:lnSpc>
                <a:spcPct val="120000"/>
              </a:lnSpc>
              <a:spcBef>
                <a:spcPts val="0"/>
              </a:spcBef>
              <a:buNone/>
            </a:pPr>
            <a:r>
              <a:rPr lang="ar-SA" sz="2800" b="1" dirty="0">
                <a:solidFill>
                  <a:srgbClr val="C00000"/>
                </a:solidFill>
                <a:latin typeface="Times New Roman"/>
                <a:ea typeface="Times New Roman"/>
                <a:cs typeface="Times New Roman"/>
              </a:rPr>
              <a:t>عمليات الخدمة بعد الزراعة</a:t>
            </a:r>
            <a:endParaRPr lang="en-US" sz="2800" dirty="0">
              <a:solidFill>
                <a:srgbClr val="C00000"/>
              </a:solidFill>
              <a:latin typeface="Times New Roman"/>
              <a:ea typeface="Times New Roman"/>
            </a:endParaRPr>
          </a:p>
          <a:p>
            <a:pPr lvl="0" algn="just" rtl="1">
              <a:lnSpc>
                <a:spcPct val="110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Times New Roman"/>
              </a:rPr>
              <a:t>العزق</a:t>
            </a:r>
            <a:endParaRPr lang="en-US" sz="2400" dirty="0">
              <a:solidFill>
                <a:srgbClr val="C00000"/>
              </a:solidFill>
              <a:latin typeface="Times New Roman"/>
              <a:ea typeface="Times New Roman"/>
            </a:endParaRPr>
          </a:p>
          <a:p>
            <a:pPr marR="0" algn="just" rtl="1">
              <a:lnSpc>
                <a:spcPct val="110000"/>
              </a:lnSpc>
              <a:spcBef>
                <a:spcPts val="0"/>
              </a:spcBef>
              <a:spcAft>
                <a:spcPts val="0"/>
              </a:spcAft>
              <a:buFont typeface="Wingdings"/>
              <a:buChar char="§"/>
            </a:pPr>
            <a:r>
              <a:rPr lang="ar-SA" sz="2400" dirty="0" smtClean="0">
                <a:latin typeface="Times New Roman"/>
                <a:ea typeface="Times New Roman"/>
                <a:cs typeface="Times New Roman"/>
              </a:rPr>
              <a:t>تخدش </a:t>
            </a:r>
            <a:r>
              <a:rPr lang="ar-SA" sz="2400" dirty="0">
                <a:latin typeface="Times New Roman"/>
                <a:ea typeface="Times New Roman"/>
                <a:cs typeface="Times New Roman"/>
              </a:rPr>
              <a:t>الارض بين النباتات قبل أول حشة للتخلص من الحشائش التي تزال أثناء نمو النباتات باليد مع ملاحظة عدم الاضرار بالنباتات اثناء الازالة.</a:t>
            </a:r>
            <a:endParaRPr lang="en-US" sz="2400" dirty="0">
              <a:latin typeface="Times New Roman"/>
              <a:ea typeface="Times New Roman"/>
            </a:endParaRPr>
          </a:p>
          <a:p>
            <a:pPr marL="0" marR="0" indent="0" algn="just" rtl="1">
              <a:lnSpc>
                <a:spcPct val="110000"/>
              </a:lnSpc>
              <a:spcBef>
                <a:spcPts val="0"/>
              </a:spcBef>
              <a:spcAft>
                <a:spcPts val="0"/>
              </a:spcAft>
              <a:buNone/>
            </a:pPr>
            <a:endParaRPr lang="en-US" sz="2400" dirty="0">
              <a:latin typeface="Times New Roman"/>
              <a:ea typeface="Times New Roman"/>
            </a:endParaRPr>
          </a:p>
          <a:p>
            <a:pPr lvl="0" algn="just" rtl="1">
              <a:lnSpc>
                <a:spcPct val="110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Times New Roman"/>
              </a:rPr>
              <a:t>التسميد </a:t>
            </a:r>
            <a:endParaRPr lang="en-US" sz="2400" dirty="0">
              <a:solidFill>
                <a:srgbClr val="C00000"/>
              </a:solidFill>
              <a:latin typeface="Times New Roman"/>
              <a:ea typeface="Times New Roman"/>
            </a:endParaRPr>
          </a:p>
          <a:p>
            <a:pPr algn="just" rtl="1">
              <a:buFont typeface="Wingdings"/>
              <a:buChar char="§"/>
            </a:pPr>
            <a:r>
              <a:rPr lang="ar-SA" sz="2400" dirty="0" smtClean="0">
                <a:ea typeface="Times New Roman"/>
                <a:cs typeface="Times New Roman"/>
              </a:rPr>
              <a:t>يضاف  </a:t>
            </a:r>
            <a:r>
              <a:rPr lang="ar-SA" sz="2400" dirty="0">
                <a:ea typeface="Times New Roman"/>
                <a:cs typeface="Times New Roman"/>
              </a:rPr>
              <a:t>5 </a:t>
            </a:r>
            <a:r>
              <a:rPr lang="ar-SA" sz="2400" dirty="0" smtClean="0">
                <a:ea typeface="Times New Roman"/>
                <a:cs typeface="Times New Roman"/>
              </a:rPr>
              <a:t>سم</a:t>
            </a:r>
            <a:r>
              <a:rPr lang="ar-SA" sz="2400" baseline="30000" dirty="0" smtClean="0">
                <a:ea typeface="Times New Roman"/>
                <a:cs typeface="Times New Roman"/>
              </a:rPr>
              <a:t>3</a:t>
            </a:r>
            <a:r>
              <a:rPr lang="ar-SA" sz="2400" dirty="0" smtClean="0">
                <a:ea typeface="Times New Roman"/>
                <a:cs typeface="Times New Roman"/>
              </a:rPr>
              <a:t>/ </a:t>
            </a:r>
            <a:r>
              <a:rPr lang="ar-SA" sz="2400" dirty="0">
                <a:ea typeface="Times New Roman"/>
                <a:cs typeface="Times New Roman"/>
              </a:rPr>
              <a:t>دونم سماد عضوي أثناء أعداد الارض للزراعة </a:t>
            </a:r>
            <a:endParaRPr lang="ar-IQ" sz="2400" dirty="0" smtClean="0">
              <a:ea typeface="Times New Roman"/>
              <a:cs typeface="Times New Roman"/>
            </a:endParaRPr>
          </a:p>
          <a:p>
            <a:pPr algn="just" rtl="1">
              <a:buFont typeface="Wingdings"/>
              <a:buChar char="§"/>
            </a:pPr>
            <a:r>
              <a:rPr lang="ar-SA" sz="2400" dirty="0" smtClean="0">
                <a:ea typeface="Times New Roman"/>
                <a:cs typeface="Times New Roman"/>
              </a:rPr>
              <a:t>أما </a:t>
            </a:r>
            <a:r>
              <a:rPr lang="ar-SA" sz="2400" dirty="0">
                <a:ea typeface="Times New Roman"/>
                <a:cs typeface="Times New Roman"/>
              </a:rPr>
              <a:t>بالنسبة للأسمدة الكيميائية </a:t>
            </a:r>
            <a:endParaRPr lang="ar-IQ" sz="2400" dirty="0" smtClean="0">
              <a:ea typeface="Times New Roman"/>
              <a:cs typeface="Times New Roman"/>
            </a:endParaRPr>
          </a:p>
          <a:p>
            <a:pPr algn="just" rtl="1">
              <a:buFont typeface="Wingdings"/>
              <a:buChar char="§"/>
            </a:pPr>
            <a:r>
              <a:rPr lang="ar-SA" sz="2400" dirty="0" smtClean="0">
                <a:ea typeface="Times New Roman"/>
                <a:cs typeface="Times New Roman"/>
              </a:rPr>
              <a:t>تضاف </a:t>
            </a:r>
            <a:r>
              <a:rPr lang="ar-SA" sz="2400" dirty="0">
                <a:ea typeface="Times New Roman"/>
                <a:cs typeface="Times New Roman"/>
              </a:rPr>
              <a:t>بعد الانبات وبعد كل حشة تسمد النباتات بحوالي 15 كغم/ دونم كبريتات </a:t>
            </a:r>
            <a:r>
              <a:rPr lang="ar-SA" sz="2400" dirty="0" smtClean="0">
                <a:ea typeface="Times New Roman"/>
                <a:cs typeface="Times New Roman"/>
              </a:rPr>
              <a:t>الامونيوم</a:t>
            </a:r>
            <a:endParaRPr lang="ar-IQ" sz="2400" dirty="0" smtClean="0">
              <a:ea typeface="Times New Roman"/>
              <a:cs typeface="Times New Roman"/>
            </a:endParaRPr>
          </a:p>
          <a:p>
            <a:pPr algn="just" rtl="1">
              <a:buFont typeface="Wingdings"/>
              <a:buChar char="§"/>
            </a:pPr>
            <a:r>
              <a:rPr lang="ar-SA" sz="2400" dirty="0" smtClean="0">
                <a:ea typeface="Times New Roman"/>
                <a:cs typeface="Times New Roman"/>
              </a:rPr>
              <a:t> </a:t>
            </a:r>
            <a:r>
              <a:rPr lang="ar-SA" sz="2400" dirty="0">
                <a:ea typeface="Times New Roman"/>
                <a:cs typeface="Times New Roman"/>
              </a:rPr>
              <a:t>أو يضاف الى الدونم </a:t>
            </a:r>
            <a:r>
              <a:rPr lang="ar-SA" sz="2400" dirty="0" smtClean="0">
                <a:ea typeface="Times New Roman"/>
                <a:cs typeface="Times New Roman"/>
              </a:rPr>
              <a:t>الى50 </a:t>
            </a:r>
            <a:r>
              <a:rPr lang="ar-SA" sz="2400" dirty="0">
                <a:ea typeface="Times New Roman"/>
                <a:cs typeface="Times New Roman"/>
              </a:rPr>
              <a:t>– </a:t>
            </a:r>
            <a:r>
              <a:rPr lang="ar-SA" sz="2400" dirty="0" smtClean="0">
                <a:ea typeface="Times New Roman"/>
                <a:cs typeface="Times New Roman"/>
              </a:rPr>
              <a:t>100كغم </a:t>
            </a:r>
            <a:r>
              <a:rPr lang="ar-SA" sz="2400" dirty="0">
                <a:ea typeface="Times New Roman"/>
                <a:cs typeface="Times New Roman"/>
              </a:rPr>
              <a:t>كبريتات الامونيوم, 75 كغم سوبرفوسفات الكالسيوم, 15 – 30 كغم كبريتات البوتاسيوم. </a:t>
            </a:r>
            <a:endParaRPr lang="ar-IQ" sz="2400" dirty="0" smtClean="0">
              <a:ea typeface="Times New Roman"/>
              <a:cs typeface="Times New Roman"/>
            </a:endParaRPr>
          </a:p>
          <a:p>
            <a:pPr algn="just" rtl="1">
              <a:buFont typeface="Wingdings"/>
              <a:buChar char="§"/>
            </a:pPr>
            <a:r>
              <a:rPr lang="ar-SA" sz="2400" dirty="0" smtClean="0">
                <a:ea typeface="Times New Roman"/>
                <a:cs typeface="Times New Roman"/>
              </a:rPr>
              <a:t>تضاف </a:t>
            </a:r>
            <a:r>
              <a:rPr lang="ar-SA" sz="2400" dirty="0">
                <a:ea typeface="Times New Roman"/>
                <a:cs typeface="Times New Roman"/>
              </a:rPr>
              <a:t>على دفعتين الاولى بعد شهر من الزراعة والثانية بعد شهر من الدفعة </a:t>
            </a:r>
            <a:r>
              <a:rPr lang="ar-SA" sz="2400" dirty="0" smtClean="0">
                <a:ea typeface="Times New Roman"/>
                <a:cs typeface="Times New Roman"/>
              </a:rPr>
              <a:t>الاولى.</a:t>
            </a:r>
            <a:endParaRPr lang="ar-IQ" sz="2400" dirty="0">
              <a:ea typeface="Times New Roman"/>
              <a:cs typeface="Times New Roman"/>
            </a:endParaRPr>
          </a:p>
          <a:p>
            <a:pPr algn="just" rtl="1">
              <a:buFont typeface="Wingdings"/>
              <a:buChar char="§"/>
            </a:pPr>
            <a:r>
              <a:rPr lang="ar-SA" sz="2400" dirty="0" smtClean="0">
                <a:ea typeface="Times New Roman"/>
                <a:cs typeface="Times New Roman"/>
              </a:rPr>
              <a:t> كما يحتاج الى ري منتظم مع توفير الرطوبة المستمرة طوال حياة النبات.</a:t>
            </a:r>
            <a:r>
              <a:rPr lang="ar-SA" dirty="0" smtClean="0">
                <a:ea typeface="Times New Roman"/>
                <a:cs typeface="Times New Roman"/>
              </a:rPr>
              <a:t> </a:t>
            </a:r>
            <a:endParaRPr lang="en-US" dirty="0"/>
          </a:p>
        </p:txBody>
      </p:sp>
    </p:spTree>
    <p:extLst>
      <p:ext uri="{BB962C8B-B14F-4D97-AF65-F5344CB8AC3E}">
        <p14:creationId xmlns:p14="http://schemas.microsoft.com/office/powerpoint/2010/main" val="337164818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152400"/>
            <a:ext cx="8534400" cy="6477000"/>
          </a:xfrm>
        </p:spPr>
        <p:txBody>
          <a:bodyPr>
            <a:normAutofit fontScale="92500" lnSpcReduction="10000"/>
          </a:bodyPr>
          <a:lstStyle/>
          <a:p>
            <a:pPr lvl="0" algn="just" rtl="1">
              <a:lnSpc>
                <a:spcPct val="120000"/>
              </a:lnSpc>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lnSpc>
                <a:spcPct val="120000"/>
              </a:lnSpc>
              <a:spcBef>
                <a:spcPts val="0"/>
              </a:spcBef>
              <a:buFont typeface="Wingdings" panose="05000000000000000000" pitchFamily="2" charset="2"/>
              <a:buChar char="Ø"/>
            </a:pPr>
            <a:r>
              <a:rPr lang="ar-SA" sz="2400" b="1" dirty="0" smtClean="0">
                <a:solidFill>
                  <a:srgbClr val="C00000"/>
                </a:solidFill>
                <a:latin typeface="Times New Roman"/>
                <a:ea typeface="Times New Roman"/>
                <a:cs typeface="Times New Roman"/>
              </a:rPr>
              <a:t>الحصاد</a:t>
            </a:r>
            <a:endParaRPr lang="en-US" sz="2400" dirty="0">
              <a:solidFill>
                <a:srgbClr val="C00000"/>
              </a:solidFill>
              <a:latin typeface="Times New Roman"/>
              <a:ea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تكون </a:t>
            </a:r>
            <a:r>
              <a:rPr lang="ar-SA" sz="2400" dirty="0">
                <a:latin typeface="Times New Roman"/>
                <a:ea typeface="Times New Roman"/>
                <a:cs typeface="Times New Roman"/>
              </a:rPr>
              <a:t>النباتات صالحة للحش عندما يبلغ طول الاوراق حوالي 20 سم ويكون ذلك بعد ثلاثة أشهر من الزراعة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ثم </a:t>
            </a:r>
            <a:r>
              <a:rPr lang="ar-SA" sz="2400" dirty="0">
                <a:latin typeface="Times New Roman"/>
                <a:ea typeface="Times New Roman"/>
                <a:cs typeface="Times New Roman"/>
              </a:rPr>
              <a:t>تؤخذ الحشة الاولى بعد ذلك كل 15 – 20 يوما″ صيفا″ و 30 – 35 يوما″ شتاءا″.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يبلغ </a:t>
            </a:r>
            <a:r>
              <a:rPr lang="ar-SA" sz="2400" dirty="0">
                <a:latin typeface="Times New Roman"/>
                <a:ea typeface="Times New Roman"/>
                <a:cs typeface="Times New Roman"/>
              </a:rPr>
              <a:t>عدد الحشات حوالي </a:t>
            </a:r>
            <a:r>
              <a:rPr lang="ar-SA" sz="2400" dirty="0" smtClean="0">
                <a:latin typeface="Times New Roman"/>
                <a:ea typeface="Times New Roman"/>
                <a:cs typeface="Times New Roman"/>
              </a:rPr>
              <a:t>(5) </a:t>
            </a:r>
            <a:r>
              <a:rPr lang="ar-SA" sz="2400" dirty="0">
                <a:latin typeface="Times New Roman"/>
                <a:ea typeface="Times New Roman"/>
                <a:cs typeface="Times New Roman"/>
              </a:rPr>
              <a:t>في الموسم (العروة الواحدة) ومن 10 – 12 حشة في الموسمين </a:t>
            </a:r>
            <a:r>
              <a:rPr lang="ar-SA" sz="2400" dirty="0" smtClean="0">
                <a:latin typeface="Times New Roman"/>
                <a:ea typeface="Times New Roman"/>
                <a:cs typeface="Times New Roman"/>
              </a:rPr>
              <a:t>(في السنة)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ويقدر </a:t>
            </a:r>
            <a:r>
              <a:rPr lang="ar-SA" sz="2400" dirty="0">
                <a:latin typeface="Times New Roman"/>
                <a:ea typeface="Times New Roman"/>
                <a:cs typeface="Times New Roman"/>
              </a:rPr>
              <a:t>وزن المحصول في الحشة الواحدة من 400 – 750 كغم/ دونم.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وقد </a:t>
            </a:r>
            <a:r>
              <a:rPr lang="ar-SA" sz="2400" dirty="0">
                <a:latin typeface="Times New Roman"/>
                <a:ea typeface="Times New Roman"/>
                <a:cs typeface="Times New Roman"/>
              </a:rPr>
              <a:t>تبدأ النباتات في تكوين شماريخ زهرية اذا تأخر حصادها.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ولكي </a:t>
            </a:r>
            <a:r>
              <a:rPr lang="ar-SA" sz="2400" dirty="0">
                <a:latin typeface="Times New Roman"/>
                <a:ea typeface="Times New Roman"/>
                <a:cs typeface="Times New Roman"/>
              </a:rPr>
              <a:t>يكون الكراث صالحا″ للتسويق يجب ان لايقل قطر الساق الكاذبة عن </a:t>
            </a:r>
            <a:r>
              <a:rPr lang="ar-SA" sz="2400" dirty="0" smtClean="0">
                <a:latin typeface="Times New Roman"/>
                <a:ea typeface="Times New Roman"/>
                <a:cs typeface="Times New Roman"/>
              </a:rPr>
              <a:t>20ملم </a:t>
            </a:r>
            <a:r>
              <a:rPr lang="ar-SA" sz="2400" dirty="0">
                <a:latin typeface="Times New Roman"/>
                <a:ea typeface="Times New Roman"/>
                <a:cs typeface="Times New Roman"/>
              </a:rPr>
              <a:t>والايقل طولها عن 150 ملغم وتحتوي حوالي 50 ورقة خضراء عند القمة. </a:t>
            </a:r>
            <a:r>
              <a:rPr lang="ar-SA" sz="2400" dirty="0" smtClean="0">
                <a:latin typeface="Times New Roman"/>
                <a:ea typeface="Times New Roman"/>
                <a:cs typeface="Times New Roman"/>
              </a:rPr>
              <a:t>ويبلغ </a:t>
            </a:r>
            <a:r>
              <a:rPr lang="ar-SA" sz="2400" dirty="0">
                <a:latin typeface="Times New Roman"/>
                <a:ea typeface="Times New Roman"/>
                <a:cs typeface="Times New Roman"/>
              </a:rPr>
              <a:t>وزن النبات بالحد الادنى لهذه المواصفات 160 غم.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الا </a:t>
            </a:r>
            <a:r>
              <a:rPr lang="ar-SA" sz="2400" dirty="0">
                <a:latin typeface="Times New Roman"/>
                <a:ea typeface="Times New Roman"/>
                <a:cs typeface="Times New Roman"/>
              </a:rPr>
              <a:t>ان مدى الحد الادنى لقطر الساق الكاذبة الذي يناسب التسويق يتراوح بين 12,5 – 40 ملم.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و</a:t>
            </a:r>
            <a:r>
              <a:rPr lang="ar-SA" sz="2400" dirty="0" smtClean="0">
                <a:latin typeface="Times New Roman"/>
                <a:ea typeface="Times New Roman"/>
                <a:cs typeface="Times New Roman"/>
              </a:rPr>
              <a:t>الطول </a:t>
            </a:r>
            <a:r>
              <a:rPr lang="ar-SA" sz="2400" dirty="0">
                <a:latin typeface="Times New Roman"/>
                <a:ea typeface="Times New Roman"/>
                <a:cs typeface="Times New Roman"/>
              </a:rPr>
              <a:t>المثالي لنباتات الكراث عند الحصاد بين 25 – 30 سم وقطر الساق المثالية بين 4 – 5 سم.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وتتباين </a:t>
            </a:r>
            <a:r>
              <a:rPr lang="ar-SA" sz="2400" dirty="0">
                <a:latin typeface="Times New Roman"/>
                <a:ea typeface="Times New Roman"/>
                <a:cs typeface="Times New Roman"/>
              </a:rPr>
              <a:t>نباتات الكراث كثيرا″ في احجامها عند الحصاد ويرجع ذلك الى وقت بزوغ بادراتها من التربة عند الانبات والى تباين الشتلات في احجامها عند </a:t>
            </a:r>
            <a:r>
              <a:rPr lang="ar-SA" sz="2400" dirty="0" smtClean="0">
                <a:latin typeface="Times New Roman"/>
                <a:ea typeface="Times New Roman"/>
                <a:cs typeface="Times New Roman"/>
              </a:rPr>
              <a:t>الشتل</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 </a:t>
            </a:r>
            <a:r>
              <a:rPr lang="ar-SA" sz="2400" dirty="0">
                <a:latin typeface="Times New Roman"/>
                <a:ea typeface="Times New Roman"/>
                <a:cs typeface="Times New Roman"/>
              </a:rPr>
              <a:t>ويستمر حصاد الحاصل لمدة شهرين وقد يكون الحصاد يدويا″ او ميكانيكيا″.</a:t>
            </a:r>
            <a:endParaRPr lang="en-US" sz="2400" dirty="0">
              <a:latin typeface="Times New Roman"/>
              <a:ea typeface="Times New Roman"/>
            </a:endParaRPr>
          </a:p>
          <a:p>
            <a:pPr algn="r">
              <a:lnSpc>
                <a:spcPct val="120000"/>
              </a:lnSpc>
            </a:pPr>
            <a:endParaRPr lang="en-US" sz="2400" dirty="0"/>
          </a:p>
        </p:txBody>
      </p:sp>
    </p:spTree>
    <p:extLst>
      <p:ext uri="{BB962C8B-B14F-4D97-AF65-F5344CB8AC3E}">
        <p14:creationId xmlns:p14="http://schemas.microsoft.com/office/powerpoint/2010/main" val="179341943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304800"/>
            <a:ext cx="8610600" cy="6248400"/>
          </a:xfrm>
        </p:spPr>
        <p:txBody>
          <a:bodyPr>
            <a:normAutofit/>
          </a:bodyPr>
          <a:lstStyle/>
          <a:p>
            <a:pPr lvl="0" algn="just" rtl="1">
              <a:lnSpc>
                <a:spcPct val="120000"/>
              </a:lnSpc>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lnSpc>
                <a:spcPct val="120000"/>
              </a:lnSpc>
              <a:spcBef>
                <a:spcPts val="0"/>
              </a:spcBef>
              <a:buFont typeface="Wingdings" panose="05000000000000000000" pitchFamily="2" charset="2"/>
              <a:buChar char="Ø"/>
            </a:pPr>
            <a:endParaRPr lang="ar-IQ" sz="2400" b="1" dirty="0">
              <a:solidFill>
                <a:srgbClr val="C00000"/>
              </a:solidFill>
              <a:latin typeface="Times New Roman"/>
              <a:ea typeface="Times New Roman"/>
              <a:cs typeface="Times New Roman"/>
            </a:endParaRPr>
          </a:p>
          <a:p>
            <a:pPr lvl="0" algn="just" rtl="1">
              <a:lnSpc>
                <a:spcPct val="120000"/>
              </a:lnSpc>
              <a:spcBef>
                <a:spcPts val="0"/>
              </a:spcBef>
              <a:buFont typeface="Wingdings" panose="05000000000000000000" pitchFamily="2" charset="2"/>
              <a:buChar char="Ø"/>
            </a:pPr>
            <a:r>
              <a:rPr lang="ar-SA" sz="2400" b="1" dirty="0" smtClean="0">
                <a:solidFill>
                  <a:srgbClr val="C00000"/>
                </a:solidFill>
                <a:latin typeface="Times New Roman"/>
                <a:ea typeface="Times New Roman"/>
                <a:cs typeface="Times New Roman"/>
              </a:rPr>
              <a:t>فسيولوجيا </a:t>
            </a:r>
            <a:r>
              <a:rPr lang="ar-SA" sz="2400" b="1" dirty="0">
                <a:solidFill>
                  <a:srgbClr val="C00000"/>
                </a:solidFill>
                <a:latin typeface="Times New Roman"/>
                <a:ea typeface="Times New Roman"/>
                <a:cs typeface="Times New Roman"/>
              </a:rPr>
              <a:t>بعد الحصاد</a:t>
            </a:r>
            <a:endParaRPr lang="en-US" sz="2400" dirty="0">
              <a:solidFill>
                <a:srgbClr val="C00000"/>
              </a:solidFill>
              <a:latin typeface="Times New Roman"/>
              <a:ea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يزداد </a:t>
            </a:r>
            <a:r>
              <a:rPr lang="ar-SA" sz="2400" dirty="0">
                <a:latin typeface="Times New Roman"/>
                <a:ea typeface="Times New Roman"/>
                <a:cs typeface="Times New Roman"/>
              </a:rPr>
              <a:t>معدل التنفس بعد الحصاد بإرتفاع درجة حرارة الخزن ويزداد معدل تدهور المنتج في المخزن لكل إرتفاع في درجة الحرارة</a:t>
            </a:r>
            <a:r>
              <a:rPr lang="ar-SA" sz="2400" dirty="0" smtClean="0">
                <a:latin typeface="Times New Roman"/>
                <a:ea typeface="Times New Roman"/>
                <a:cs typeface="Times New Roman"/>
              </a:rPr>
              <a:t>,</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 </a:t>
            </a:r>
            <a:r>
              <a:rPr lang="ar-SA" sz="2400" dirty="0">
                <a:latin typeface="Times New Roman"/>
                <a:ea typeface="Times New Roman"/>
                <a:cs typeface="Times New Roman"/>
              </a:rPr>
              <a:t>ويرجع ذلك الى ان الكراث يفقد اثناء الخزن جزء من وزنه من خلال فقد الرطوبة بسبب التنفس,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كما </a:t>
            </a:r>
            <a:r>
              <a:rPr lang="ar-SA" sz="2400" dirty="0">
                <a:latin typeface="Times New Roman"/>
                <a:ea typeface="Times New Roman"/>
                <a:cs typeface="Times New Roman"/>
              </a:rPr>
              <a:t>يحدث اصفرار للاجزاء الخضراء من النبات لذلك يجب التخلص منها قبل تسويقها ويتناسب ذلك طرديا″ مع الارتفاع في درجة الحرارة,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وقد </a:t>
            </a:r>
            <a:r>
              <a:rPr lang="ar-SA" sz="2400" dirty="0">
                <a:latin typeface="Times New Roman"/>
                <a:ea typeface="Times New Roman"/>
                <a:cs typeface="Times New Roman"/>
              </a:rPr>
              <a:t>وجد ان كل غرام من ثاني اوكسيد الكاربون الذي ينطلق بالتنفس يعني فقد 1,4 % من المنتج بسبب الحاجة الى إزالة الاجزاء الصفراء المصاحبة للتنفس,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لذلك </a:t>
            </a:r>
            <a:r>
              <a:rPr lang="ar-SA" sz="2400" dirty="0">
                <a:latin typeface="Times New Roman"/>
                <a:ea typeface="Times New Roman"/>
                <a:cs typeface="Times New Roman"/>
              </a:rPr>
              <a:t>فأن الحرارة المنخفضة وزيادة تركيز ثاني اوكسيد الكاربون ونقص تركيز الاوكسجين في هواء المخزن هي الظروف التي تؤدي الى خفض معدل التنفس وإطالة فترة احتفاظ الكراث بجودته.  </a:t>
            </a:r>
            <a:endParaRPr lang="en-US" sz="2400" dirty="0">
              <a:latin typeface="Times New Roman"/>
              <a:ea typeface="Times New Roman"/>
            </a:endParaRPr>
          </a:p>
          <a:p>
            <a:pPr algn="r">
              <a:lnSpc>
                <a:spcPct val="12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412831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sz="2800" b="1" dirty="0">
                <a:solidFill>
                  <a:schemeClr val="accent2">
                    <a:lumMod val="75000"/>
                  </a:schemeClr>
                </a:solidFill>
                <a:cs typeface="+mj-cs"/>
              </a:rPr>
              <a:t>في محاضرة اليوم </a:t>
            </a:r>
            <a:r>
              <a:rPr lang="ar-IQ" sz="2800" b="1" dirty="0" smtClean="0">
                <a:solidFill>
                  <a:schemeClr val="accent2">
                    <a:lumMod val="75000"/>
                  </a:schemeClr>
                </a:solidFill>
                <a:cs typeface="+mj-cs"/>
              </a:rPr>
              <a:t>تكلمناعن :</a:t>
            </a: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الثوم </a:t>
            </a:r>
            <a:r>
              <a:rPr lang="en-US" sz="2400" dirty="0">
                <a:solidFill>
                  <a:prstClr val="black"/>
                </a:solidFill>
                <a:latin typeface="Times New Roman"/>
                <a:ea typeface="Times New Roman"/>
              </a:rPr>
              <a:t>Garlic</a:t>
            </a: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الكراث </a:t>
            </a:r>
            <a:r>
              <a:rPr lang="en-US" sz="2400" dirty="0">
                <a:solidFill>
                  <a:prstClr val="black"/>
                </a:solidFill>
                <a:latin typeface="Times New Roman"/>
                <a:ea typeface="Times New Roman"/>
              </a:rPr>
              <a:t>Leek</a:t>
            </a:r>
          </a:p>
          <a:p>
            <a:pPr marL="0" lvl="0" indent="0" algn="just" rtl="1">
              <a:lnSpc>
                <a:spcPct val="150000"/>
              </a:lnSpc>
              <a:spcBef>
                <a:spcPts val="0"/>
              </a:spcBef>
              <a:buClr>
                <a:srgbClr val="FF3399"/>
              </a:buClr>
              <a:buNone/>
            </a:pPr>
            <a:endParaRPr lang="ar-IQ" sz="2400" b="1" dirty="0">
              <a:solidFill>
                <a:srgbClr val="C0504D">
                  <a:lumMod val="75000"/>
                </a:srgbClr>
              </a:solidFill>
              <a:latin typeface="Times New Roman"/>
              <a:ea typeface="Times New Roman"/>
              <a:cs typeface="Times New Roman"/>
            </a:endParaRPr>
          </a:p>
          <a:p>
            <a:pPr marL="0" lvl="0" indent="0" algn="just" rtl="1">
              <a:lnSpc>
                <a:spcPct val="150000"/>
              </a:lnSpc>
              <a:spcBef>
                <a:spcPts val="0"/>
              </a:spcBef>
              <a:buClr>
                <a:srgbClr val="FF3399"/>
              </a:buClr>
              <a:buNone/>
            </a:pPr>
            <a:endParaRPr lang="ar-IQ" sz="2400" dirty="0" smtClean="0">
              <a:solidFill>
                <a:prstClr val="black"/>
              </a:solidFill>
              <a:cs typeface="Times New Roman"/>
            </a:endParaRPr>
          </a:p>
        </p:txBody>
      </p:sp>
    </p:spTree>
    <p:extLst>
      <p:ext uri="{BB962C8B-B14F-4D97-AF65-F5344CB8AC3E}">
        <p14:creationId xmlns:p14="http://schemas.microsoft.com/office/powerpoint/2010/main" val="415455545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fontScale="70000" lnSpcReduction="20000"/>
          </a:bodyPr>
          <a:lstStyle/>
          <a:p>
            <a:pPr marL="0" indent="0" algn="r" rtl="1">
              <a:buNone/>
            </a:pPr>
            <a:endParaRPr lang="ar-IQ" sz="2600" b="1" dirty="0" smtClean="0">
              <a:solidFill>
                <a:schemeClr val="accent2">
                  <a:lumMod val="75000"/>
                </a:schemeClr>
              </a:solidFill>
              <a:cs typeface="+mj-cs"/>
            </a:endParaRPr>
          </a:p>
          <a:p>
            <a:pPr marL="0" indent="0" algn="r" rtl="1">
              <a:buNone/>
            </a:pPr>
            <a:endParaRPr lang="ar-IQ" sz="2600" b="1" dirty="0">
              <a:solidFill>
                <a:schemeClr val="accent2">
                  <a:lumMod val="75000"/>
                </a:schemeClr>
              </a:solidFill>
              <a:cs typeface="+mj-cs"/>
            </a:endParaRPr>
          </a:p>
          <a:p>
            <a:pPr marL="0" indent="0" algn="r" rtl="1">
              <a:buNone/>
            </a:pPr>
            <a:r>
              <a:rPr lang="ar-IQ" sz="4000" b="1" dirty="0" smtClean="0">
                <a:solidFill>
                  <a:schemeClr val="accent2">
                    <a:lumMod val="75000"/>
                  </a:schemeClr>
                </a:solidFill>
                <a:cs typeface="+mj-cs"/>
              </a:rPr>
              <a:t>في المحاضرة السابقة تكلمناعن:</a:t>
            </a:r>
          </a:p>
          <a:p>
            <a:pPr lvl="0" algn="just" rtl="1">
              <a:lnSpc>
                <a:spcPct val="150000"/>
              </a:lnSpc>
              <a:spcBef>
                <a:spcPts val="0"/>
              </a:spcBef>
              <a:buClr>
                <a:srgbClr val="FF3399"/>
              </a:buClr>
            </a:pPr>
            <a:r>
              <a:rPr lang="ar-IQ" sz="3400" dirty="0">
                <a:solidFill>
                  <a:prstClr val="black"/>
                </a:solidFill>
                <a:cs typeface="Times New Roman"/>
              </a:rPr>
              <a:t>العائلة الثومية</a:t>
            </a:r>
          </a:p>
          <a:p>
            <a:pPr lvl="0" algn="just" rtl="1">
              <a:lnSpc>
                <a:spcPct val="150000"/>
              </a:lnSpc>
              <a:spcBef>
                <a:spcPts val="0"/>
              </a:spcBef>
              <a:buClr>
                <a:srgbClr val="FF3399"/>
              </a:buClr>
            </a:pPr>
            <a:r>
              <a:rPr lang="ar-IQ" sz="3400" dirty="0">
                <a:solidFill>
                  <a:prstClr val="black"/>
                </a:solidFill>
                <a:cs typeface="Times New Roman"/>
              </a:rPr>
              <a:t>البصل</a:t>
            </a:r>
          </a:p>
          <a:p>
            <a:pPr marL="0" indent="0" algn="r" rtl="1">
              <a:buNone/>
            </a:pPr>
            <a:endParaRPr lang="ar-IQ" sz="3400" b="1" dirty="0" smtClean="0">
              <a:solidFill>
                <a:schemeClr val="accent2">
                  <a:lumMod val="75000"/>
                </a:schemeClr>
              </a:solidFill>
              <a:cs typeface="+mj-cs"/>
            </a:endParaRPr>
          </a:p>
          <a:p>
            <a:pPr marL="0" lvl="0" indent="0" algn="just" rtl="1">
              <a:lnSpc>
                <a:spcPct val="150000"/>
              </a:lnSpc>
              <a:spcBef>
                <a:spcPts val="0"/>
              </a:spcBef>
              <a:buClr>
                <a:srgbClr val="FF3399"/>
              </a:buClr>
              <a:buNone/>
            </a:pPr>
            <a:r>
              <a:rPr lang="ar-IQ" sz="4000" b="1" dirty="0" smtClean="0">
                <a:solidFill>
                  <a:schemeClr val="accent2">
                    <a:lumMod val="75000"/>
                  </a:schemeClr>
                </a:solidFill>
                <a:latin typeface="Times New Roman"/>
                <a:ea typeface="Times New Roman"/>
                <a:cs typeface="+mj-cs"/>
              </a:rPr>
              <a:t>في محاضرة اليوم سوف نتكلم عن :</a:t>
            </a:r>
          </a:p>
          <a:p>
            <a:pPr lvl="0" algn="just" rtl="1">
              <a:lnSpc>
                <a:spcPct val="150000"/>
              </a:lnSpc>
              <a:spcBef>
                <a:spcPts val="0"/>
              </a:spcBef>
              <a:buClr>
                <a:srgbClr val="FF3399"/>
              </a:buClr>
            </a:pPr>
            <a:r>
              <a:rPr lang="ar-IQ" sz="3400" dirty="0">
                <a:latin typeface="Times New Roman"/>
                <a:ea typeface="Times New Roman"/>
                <a:cs typeface="+mj-cs"/>
              </a:rPr>
              <a:t>الثوم </a:t>
            </a:r>
            <a:r>
              <a:rPr lang="en-US" sz="3400" dirty="0">
                <a:latin typeface="Times New Roman"/>
                <a:ea typeface="Times New Roman"/>
                <a:cs typeface="+mj-cs"/>
              </a:rPr>
              <a:t>Garlic</a:t>
            </a:r>
          </a:p>
          <a:p>
            <a:pPr lvl="0" algn="just" rtl="1">
              <a:lnSpc>
                <a:spcPct val="150000"/>
              </a:lnSpc>
              <a:spcBef>
                <a:spcPts val="0"/>
              </a:spcBef>
              <a:buClr>
                <a:srgbClr val="FF3399"/>
              </a:buClr>
            </a:pPr>
            <a:r>
              <a:rPr lang="ar-IQ" sz="3400" dirty="0">
                <a:latin typeface="Times New Roman"/>
                <a:ea typeface="Times New Roman"/>
                <a:cs typeface="+mj-cs"/>
              </a:rPr>
              <a:t>الكراث </a:t>
            </a:r>
            <a:r>
              <a:rPr lang="en-US" sz="3400" dirty="0">
                <a:latin typeface="Times New Roman"/>
                <a:ea typeface="Times New Roman"/>
                <a:cs typeface="+mj-cs"/>
              </a:rPr>
              <a:t>Leek</a:t>
            </a:r>
          </a:p>
          <a:p>
            <a:pPr marL="0" lvl="0" indent="0" algn="just" rtl="1">
              <a:lnSpc>
                <a:spcPct val="150000"/>
              </a:lnSpc>
              <a:spcBef>
                <a:spcPts val="0"/>
              </a:spcBef>
              <a:buClr>
                <a:srgbClr val="FF3399"/>
              </a:buClr>
              <a:buNone/>
            </a:pPr>
            <a:endParaRPr lang="ar-IQ" sz="34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en-US" sz="34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r>
              <a:rPr lang="ar-IQ" sz="2400" dirty="0" smtClean="0">
                <a:latin typeface="Times New Roman"/>
                <a:ea typeface="Times New Roman"/>
                <a:cs typeface="+mj-cs"/>
              </a:rPr>
              <a:t> </a:t>
            </a: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lvl="0" algn="just" rtl="1">
              <a:lnSpc>
                <a:spcPct val="150000"/>
              </a:lnSpc>
              <a:spcBef>
                <a:spcPts val="0"/>
              </a:spcBef>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188465337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sz="7300" b="1" dirty="0" smtClean="0"/>
              <a:t>شكراً لاصغائكم</a:t>
            </a:r>
            <a:endParaRPr lang="en-US" sz="7300" b="1" dirty="0"/>
          </a:p>
        </p:txBody>
      </p:sp>
    </p:spTree>
    <p:extLst>
      <p:ext uri="{BB962C8B-B14F-4D97-AF65-F5344CB8AC3E}">
        <p14:creationId xmlns:p14="http://schemas.microsoft.com/office/powerpoint/2010/main" val="40322350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152400"/>
            <a:ext cx="8229600" cy="6400800"/>
          </a:xfrm>
        </p:spPr>
        <p:txBody>
          <a:bodyPr>
            <a:normAutofit fontScale="92500"/>
          </a:bodyPr>
          <a:lstStyle/>
          <a:p>
            <a:pPr algn="just" rtl="1">
              <a:buFont typeface="Wingdings" panose="05000000000000000000" pitchFamily="2" charset="2"/>
              <a:buChar char="q"/>
            </a:pPr>
            <a:r>
              <a:rPr lang="ar-IQ" sz="2400" b="1" dirty="0">
                <a:solidFill>
                  <a:srgbClr val="FF0000"/>
                </a:solidFill>
                <a:cs typeface="+mj-cs"/>
              </a:rPr>
              <a:t>الثوم </a:t>
            </a:r>
            <a:r>
              <a:rPr lang="en-US" sz="2400" b="1" dirty="0">
                <a:solidFill>
                  <a:srgbClr val="FF0000"/>
                </a:solidFill>
                <a:cs typeface="+mj-cs"/>
              </a:rPr>
              <a:t>Garlic</a:t>
            </a:r>
          </a:p>
          <a:p>
            <a:pPr marL="0" indent="0" algn="just" rtl="1">
              <a:buNone/>
            </a:pPr>
            <a:r>
              <a:rPr lang="en-US" sz="2400" b="1" i="1" dirty="0">
                <a:solidFill>
                  <a:srgbClr val="FF0000"/>
                </a:solidFill>
                <a:latin typeface="Times New Roman" panose="02020603050405020304" pitchFamily="18" charset="0"/>
                <a:cs typeface="Times New Roman" panose="02020603050405020304" pitchFamily="18" charset="0"/>
              </a:rPr>
              <a:t>Allium </a:t>
            </a:r>
            <a:r>
              <a:rPr lang="en-US" sz="2400" b="1" i="1" dirty="0" err="1">
                <a:solidFill>
                  <a:srgbClr val="FF0000"/>
                </a:solidFill>
                <a:latin typeface="Times New Roman" panose="02020603050405020304" pitchFamily="18" charset="0"/>
                <a:cs typeface="Times New Roman" panose="02020603050405020304" pitchFamily="18" charset="0"/>
              </a:rPr>
              <a:t>sativum</a:t>
            </a:r>
            <a:r>
              <a:rPr lang="en-US" sz="2400" b="1" i="1" dirty="0">
                <a:solidFill>
                  <a:srgbClr val="FF0000"/>
                </a:solidFill>
                <a:latin typeface="Times New Roman" panose="02020603050405020304" pitchFamily="18" charset="0"/>
                <a:cs typeface="Times New Roman" panose="02020603050405020304" pitchFamily="18" charset="0"/>
              </a:rPr>
              <a:t> L.</a:t>
            </a:r>
          </a:p>
          <a:p>
            <a:pPr algn="just" rtl="1">
              <a:buFont typeface="Wingdings"/>
              <a:buChar char="§"/>
            </a:pPr>
            <a:r>
              <a:rPr lang="ar-IQ" sz="2400" dirty="0" smtClean="0">
                <a:cs typeface="+mj-cs"/>
              </a:rPr>
              <a:t>يعد </a:t>
            </a:r>
            <a:r>
              <a:rPr lang="ar-IQ" sz="2400" dirty="0">
                <a:cs typeface="+mj-cs"/>
              </a:rPr>
              <a:t>الثوم ثاني أهم محاصيل الخضر التابعة للعائلة الثومية, </a:t>
            </a:r>
            <a:endParaRPr lang="ar-IQ" sz="2400" dirty="0" smtClean="0">
              <a:cs typeface="+mj-cs"/>
            </a:endParaRPr>
          </a:p>
          <a:p>
            <a:pPr algn="just" rtl="1">
              <a:buFont typeface="Wingdings"/>
              <a:buChar char="§"/>
            </a:pPr>
            <a:r>
              <a:rPr lang="ar-IQ" sz="2400" dirty="0" smtClean="0">
                <a:cs typeface="+mj-cs"/>
              </a:rPr>
              <a:t>وهو </a:t>
            </a:r>
            <a:r>
              <a:rPr lang="ar-IQ" sz="2400" dirty="0">
                <a:cs typeface="+mj-cs"/>
              </a:rPr>
              <a:t>من المحاصيل الشتوية التي  لاتقل اهمية عن البصل في العراق</a:t>
            </a:r>
            <a:r>
              <a:rPr lang="ar-IQ" sz="2400" dirty="0" smtClean="0">
                <a:cs typeface="+mj-cs"/>
              </a:rPr>
              <a:t>.</a:t>
            </a:r>
          </a:p>
          <a:p>
            <a:pPr algn="just" rtl="1">
              <a:buFont typeface="Wingdings"/>
              <a:buChar char="§"/>
            </a:pPr>
            <a:r>
              <a:rPr lang="ar-IQ" sz="2400" dirty="0" smtClean="0">
                <a:cs typeface="+mj-cs"/>
              </a:rPr>
              <a:t> </a:t>
            </a:r>
            <a:r>
              <a:rPr lang="ar-IQ" sz="2400" dirty="0">
                <a:cs typeface="+mj-cs"/>
              </a:rPr>
              <a:t>يعتقد ان موطنه الاصلي وسط آسيا, </a:t>
            </a:r>
            <a:endParaRPr lang="ar-IQ" sz="2400" dirty="0" smtClean="0">
              <a:cs typeface="+mj-cs"/>
            </a:endParaRPr>
          </a:p>
          <a:p>
            <a:pPr algn="just" rtl="1">
              <a:buFont typeface="Wingdings"/>
              <a:buChar char="§"/>
            </a:pPr>
            <a:r>
              <a:rPr lang="ar-IQ" sz="2400" dirty="0" smtClean="0">
                <a:cs typeface="+mj-cs"/>
              </a:rPr>
              <a:t>وأقرب </a:t>
            </a:r>
            <a:r>
              <a:rPr lang="ar-IQ" sz="2400" dirty="0">
                <a:cs typeface="+mj-cs"/>
              </a:rPr>
              <a:t>الانواع اليه هو النوع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longicuspis</a:t>
            </a:r>
            <a:r>
              <a:rPr lang="en-US" sz="2400" dirty="0" smtClean="0">
                <a:solidFill>
                  <a:schemeClr val="accent1">
                    <a:lumMod val="75000"/>
                  </a:schemeClr>
                </a:solidFill>
                <a:cs typeface="+mj-cs"/>
              </a:rPr>
              <a:t> </a:t>
            </a:r>
            <a:r>
              <a:rPr lang="ar-IQ" sz="2400" dirty="0">
                <a:cs typeface="+mj-cs"/>
              </a:rPr>
              <a:t>إذ يعتقد أنه الاصل البري للثوم المزروع حاليا″وينمو بريا″ في وسط آسيا لذا يعتقد أن نشأة الثوم كانت من تلك المنطقة علما″ بأنه من الصعب جدا″ التمييز بين النوعين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sativum</a:t>
            </a:r>
            <a:r>
              <a:rPr lang="en-US" sz="2400" dirty="0">
                <a:solidFill>
                  <a:schemeClr val="accent1">
                    <a:lumMod val="75000"/>
                  </a:schemeClr>
                </a:solidFill>
                <a:cs typeface="+mj-cs"/>
              </a:rPr>
              <a:t> </a:t>
            </a:r>
            <a:r>
              <a:rPr lang="en-US" sz="2400" dirty="0">
                <a:cs typeface="+mj-cs"/>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longicuspsi</a:t>
            </a:r>
            <a:r>
              <a:rPr lang="en-US" sz="2400" dirty="0">
                <a:cs typeface="+mj-cs"/>
              </a:rPr>
              <a:t>   </a:t>
            </a:r>
            <a:endParaRPr lang="ar-IQ" sz="2400" dirty="0" smtClean="0">
              <a:cs typeface="+mj-cs"/>
            </a:endParaRPr>
          </a:p>
          <a:p>
            <a:pPr algn="just" rtl="1">
              <a:buFont typeface="Wingdings"/>
              <a:buChar char="§"/>
            </a:pPr>
            <a:r>
              <a:rPr lang="ar-IQ" sz="2400" dirty="0" smtClean="0">
                <a:cs typeface="+mj-cs"/>
              </a:rPr>
              <a:t>يزرع </a:t>
            </a:r>
            <a:r>
              <a:rPr lang="ar-IQ" sz="2400" dirty="0">
                <a:cs typeface="+mj-cs"/>
              </a:rPr>
              <a:t>الثوم من اجل الرؤوس وهي عبارة عن مجموعة من الفصوص التي تستعمل في أكساب العديد من المأكولات نكهة خاصة مرغوبة ويستخلص منه العديد من التحضيرات التجارية مثل زيت الثوم وعصيره والثوم المجفف وملح الثوم. </a:t>
            </a:r>
            <a:endParaRPr lang="ar-IQ" sz="2400" dirty="0" smtClean="0">
              <a:cs typeface="+mj-cs"/>
            </a:endParaRPr>
          </a:p>
          <a:p>
            <a:pPr algn="just" rtl="1">
              <a:buFont typeface="Wingdings"/>
              <a:buChar char="§"/>
            </a:pPr>
            <a:r>
              <a:rPr lang="ar-IQ" sz="2400" dirty="0" smtClean="0">
                <a:cs typeface="+mj-cs"/>
              </a:rPr>
              <a:t>وترجع </a:t>
            </a:r>
            <a:r>
              <a:rPr lang="ar-IQ" sz="2400" dirty="0">
                <a:cs typeface="+mj-cs"/>
              </a:rPr>
              <a:t>النكهة الخاصة فيه الى وجود المواد الزيتية الطيارة </a:t>
            </a:r>
            <a:r>
              <a:rPr lang="en-US" sz="2400" dirty="0">
                <a:solidFill>
                  <a:schemeClr val="accent1">
                    <a:lumMod val="75000"/>
                  </a:schemeClr>
                </a:solidFill>
                <a:latin typeface="Times New Roman" panose="02020603050405020304" pitchFamily="18" charset="0"/>
                <a:cs typeface="Times New Roman" panose="02020603050405020304" pitchFamily="18" charset="0"/>
              </a:rPr>
              <a:t>Allyl propyl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disulphate</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rtl="1">
              <a:buFont typeface="Wingdings"/>
              <a:buChar char="§"/>
            </a:pPr>
            <a:r>
              <a:rPr lang="ar-IQ" sz="2400" dirty="0" smtClean="0">
                <a:cs typeface="+mj-cs"/>
              </a:rPr>
              <a:t>كما </a:t>
            </a:r>
            <a:r>
              <a:rPr lang="ar-IQ" sz="2400" dirty="0">
                <a:cs typeface="+mj-cs"/>
              </a:rPr>
              <a:t>يحتوي ايضا″ على مادة الاليسين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Allicin</a:t>
            </a:r>
            <a:r>
              <a:rPr lang="en-US" sz="2400" dirty="0">
                <a:cs typeface="+mj-cs"/>
              </a:rPr>
              <a:t> </a:t>
            </a:r>
            <a:r>
              <a:rPr lang="ar-IQ" sz="2400" dirty="0">
                <a:cs typeface="+mj-cs"/>
              </a:rPr>
              <a:t>المضادة للبكتريا إذ تعد المركب الأم الذي يتكون منه العديد من المركبات الكبريتية المسؤولة عن الطعم والنكهة والخصائص الطبية والعلاجية للثوم, </a:t>
            </a:r>
            <a:endParaRPr lang="ar-IQ" sz="2400" dirty="0" smtClean="0">
              <a:cs typeface="+mj-cs"/>
            </a:endParaRPr>
          </a:p>
          <a:p>
            <a:pPr algn="just" rtl="1">
              <a:buFont typeface="Wingdings"/>
              <a:buChar char="§"/>
            </a:pPr>
            <a:r>
              <a:rPr lang="ar-IQ" sz="2400" dirty="0" smtClean="0">
                <a:cs typeface="+mj-cs"/>
              </a:rPr>
              <a:t>كما </a:t>
            </a:r>
            <a:r>
              <a:rPr lang="ar-IQ" sz="2400" dirty="0">
                <a:cs typeface="+mj-cs"/>
              </a:rPr>
              <a:t>يفيد ايضا″ في خفض ضغط الدم وعلاج بعض حالات امراض القلب وله أستعمالات طبية آخرى كثيرة. </a:t>
            </a:r>
          </a:p>
          <a:p>
            <a:pPr algn="just" rtl="1"/>
            <a:endParaRPr lang="en-US" sz="2400" dirty="0">
              <a:cs typeface="+mj-cs"/>
            </a:endParaRPr>
          </a:p>
        </p:txBody>
      </p:sp>
    </p:spTree>
    <p:extLst>
      <p:ext uri="{BB962C8B-B14F-4D97-AF65-F5344CB8AC3E}">
        <p14:creationId xmlns:p14="http://schemas.microsoft.com/office/powerpoint/2010/main" val="191277463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228600"/>
            <a:ext cx="8229600" cy="6400800"/>
          </a:xfrm>
        </p:spPr>
        <p:txBody>
          <a:bodyPr>
            <a:noAutofit/>
          </a:bodyPr>
          <a:lstStyle/>
          <a:p>
            <a:pPr lvl="0" algn="just" rtl="1">
              <a:lnSpc>
                <a:spcPct val="120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المناخ المناسب</a:t>
            </a:r>
            <a:endParaRPr lang="en-US" sz="2400" dirty="0">
              <a:solidFill>
                <a:srgbClr val="C00000"/>
              </a:solidFill>
              <a:latin typeface="Times New Roman"/>
              <a:ea typeface="Times New Roman"/>
              <a:cs typeface="+mj-cs"/>
            </a:endParaRPr>
          </a:p>
          <a:p>
            <a:pPr algn="just" rtl="1">
              <a:lnSpc>
                <a:spcPct val="150000"/>
              </a:lnSpc>
              <a:buFont typeface="Wingdings"/>
              <a:buChar char="§"/>
            </a:pPr>
            <a:r>
              <a:rPr lang="ar-IQ" sz="2400" dirty="0" smtClean="0">
                <a:latin typeface="Times New Roman"/>
                <a:cs typeface="+mj-cs"/>
              </a:rPr>
              <a:t>تحتاج </a:t>
            </a:r>
            <a:r>
              <a:rPr lang="ar-IQ" sz="2400" dirty="0">
                <a:latin typeface="Times New Roman"/>
                <a:cs typeface="+mj-cs"/>
              </a:rPr>
              <a:t>النباتات في الاطوار الاولى الى جو معتدل يميل الى البرودة لتناسب النمو الجيد وذلك قبل ان تبدأ في تكوين </a:t>
            </a:r>
            <a:r>
              <a:rPr lang="ar-IQ" sz="2400" dirty="0" smtClean="0">
                <a:latin typeface="Times New Roman"/>
                <a:cs typeface="+mj-cs"/>
              </a:rPr>
              <a:t>الابصال،</a:t>
            </a:r>
          </a:p>
          <a:p>
            <a:pPr algn="just" rtl="1">
              <a:lnSpc>
                <a:spcPct val="150000"/>
              </a:lnSpc>
              <a:buFont typeface="Wingdings"/>
              <a:buChar char="§"/>
            </a:pPr>
            <a:r>
              <a:rPr lang="ar-IQ" sz="2400" dirty="0" smtClean="0">
                <a:latin typeface="Times New Roman"/>
                <a:cs typeface="+mj-cs"/>
              </a:rPr>
              <a:t> </a:t>
            </a:r>
            <a:r>
              <a:rPr lang="ar-IQ" sz="2400" dirty="0">
                <a:latin typeface="Times New Roman"/>
                <a:cs typeface="+mj-cs"/>
              </a:rPr>
              <a:t>لان تكوين الاوراق الجديدة يتوقف عند بداية تكوين الابصال, </a:t>
            </a:r>
            <a:endParaRPr lang="ar-IQ" sz="2400" dirty="0" smtClean="0">
              <a:latin typeface="Times New Roman"/>
              <a:cs typeface="+mj-cs"/>
            </a:endParaRPr>
          </a:p>
          <a:p>
            <a:pPr algn="just" rtl="1">
              <a:lnSpc>
                <a:spcPct val="150000"/>
              </a:lnSpc>
              <a:buFont typeface="Wingdings"/>
              <a:buChar char="§"/>
            </a:pPr>
            <a:r>
              <a:rPr lang="ar-IQ" sz="2400" dirty="0" smtClean="0">
                <a:latin typeface="Times New Roman"/>
                <a:cs typeface="+mj-cs"/>
              </a:rPr>
              <a:t>ويتوقف </a:t>
            </a:r>
            <a:r>
              <a:rPr lang="ar-IQ" sz="2400" dirty="0">
                <a:latin typeface="Times New Roman"/>
                <a:cs typeface="+mj-cs"/>
              </a:rPr>
              <a:t>الحجم النهائي للبصلة عند بداية تكوينها على مقدار النمو الخضري </a:t>
            </a:r>
            <a:r>
              <a:rPr lang="ar-IQ" sz="2400" dirty="0" smtClean="0">
                <a:latin typeface="Times New Roman"/>
                <a:cs typeface="+mj-cs"/>
              </a:rPr>
              <a:t>للنبات</a:t>
            </a:r>
          </a:p>
          <a:p>
            <a:pPr algn="just" rtl="1">
              <a:lnSpc>
                <a:spcPct val="150000"/>
              </a:lnSpc>
              <a:buFont typeface="Wingdings"/>
              <a:buChar char="§"/>
            </a:pPr>
            <a:r>
              <a:rPr lang="ar-IQ" sz="2400" dirty="0" smtClean="0">
                <a:latin typeface="Times New Roman"/>
                <a:cs typeface="+mj-cs"/>
              </a:rPr>
              <a:t>ولا </a:t>
            </a:r>
            <a:r>
              <a:rPr lang="ar-IQ" sz="2400" dirty="0">
                <a:latin typeface="Times New Roman"/>
                <a:cs typeface="+mj-cs"/>
              </a:rPr>
              <a:t>يتحمل الثوم الصقيع أو الحرارة المرتفعة في الاطوار الاولى من نموه</a:t>
            </a:r>
            <a:r>
              <a:rPr lang="ar-IQ" sz="2400" dirty="0" smtClean="0">
                <a:latin typeface="Times New Roman"/>
                <a:cs typeface="+mj-cs"/>
              </a:rPr>
              <a:t>,</a:t>
            </a:r>
          </a:p>
          <a:p>
            <a:pPr algn="just" rtl="1">
              <a:lnSpc>
                <a:spcPct val="150000"/>
              </a:lnSpc>
              <a:buFont typeface="Wingdings"/>
              <a:buChar char="§"/>
            </a:pPr>
            <a:r>
              <a:rPr lang="ar-IQ" sz="2400" dirty="0" smtClean="0">
                <a:latin typeface="Times New Roman"/>
                <a:cs typeface="+mj-cs"/>
              </a:rPr>
              <a:t> </a:t>
            </a:r>
            <a:r>
              <a:rPr lang="ar-IQ" sz="2400" dirty="0">
                <a:latin typeface="Times New Roman"/>
                <a:cs typeface="+mj-cs"/>
              </a:rPr>
              <a:t>لذلك يزرع في الخريف لكي يحصل على برودة </a:t>
            </a:r>
            <a:r>
              <a:rPr lang="ar-IQ" sz="2400" dirty="0" smtClean="0">
                <a:latin typeface="Times New Roman"/>
                <a:cs typeface="+mj-cs"/>
              </a:rPr>
              <a:t>الشتاء, ولكنه </a:t>
            </a:r>
            <a:r>
              <a:rPr lang="ar-IQ" sz="2400" dirty="0">
                <a:latin typeface="Times New Roman"/>
                <a:cs typeface="+mj-cs"/>
              </a:rPr>
              <a:t>يتحمل الصقيع لفترات طويلة بعد ذلك ويتحمل الحرارة المرتفعة بدرجة اكبر من البصل. </a:t>
            </a:r>
            <a:endParaRPr lang="ar-IQ" sz="2400" dirty="0" smtClean="0">
              <a:latin typeface="Times New Roman"/>
              <a:cs typeface="+mj-cs"/>
            </a:endParaRPr>
          </a:p>
          <a:p>
            <a:pPr algn="r">
              <a:lnSpc>
                <a:spcPct val="120000"/>
              </a:lnSpc>
            </a:pPr>
            <a:endParaRPr lang="en-US" sz="2400" dirty="0">
              <a:cs typeface="+mj-cs"/>
            </a:endParaRPr>
          </a:p>
        </p:txBody>
      </p:sp>
    </p:spTree>
    <p:extLst>
      <p:ext uri="{BB962C8B-B14F-4D97-AF65-F5344CB8AC3E}">
        <p14:creationId xmlns:p14="http://schemas.microsoft.com/office/powerpoint/2010/main" val="273718983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381000" y="152400"/>
            <a:ext cx="8229600" cy="6400800"/>
          </a:xfrm>
        </p:spPr>
        <p:txBody>
          <a:bodyPr>
            <a:noAutofit/>
          </a:bodyPr>
          <a:lstStyle/>
          <a:p>
            <a:pPr lvl="0" algn="just" rtl="1">
              <a:lnSpc>
                <a:spcPct val="120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المناخ المناسب</a:t>
            </a:r>
            <a:endParaRPr lang="en-US" sz="2400" dirty="0">
              <a:solidFill>
                <a:srgbClr val="C00000"/>
              </a:solidFill>
              <a:latin typeface="Times New Roman"/>
              <a:ea typeface="Times New Roman"/>
              <a:cs typeface="+mj-cs"/>
            </a:endParaRPr>
          </a:p>
          <a:p>
            <a:pPr algn="just" rtl="1">
              <a:lnSpc>
                <a:spcPct val="120000"/>
              </a:lnSpc>
              <a:buFont typeface="Wingdings"/>
              <a:buChar char="§"/>
            </a:pPr>
            <a:r>
              <a:rPr lang="ar-IQ" sz="2400" dirty="0" smtClean="0">
                <a:latin typeface="Times New Roman"/>
                <a:cs typeface="+mj-cs"/>
              </a:rPr>
              <a:t>ويتوقف </a:t>
            </a:r>
            <a:r>
              <a:rPr lang="ar-IQ" sz="2400" dirty="0">
                <a:latin typeface="Times New Roman"/>
                <a:cs typeface="+mj-cs"/>
              </a:rPr>
              <a:t>نشوء الاوراق الجديدة للنبات على بدء تكوين </a:t>
            </a:r>
            <a:r>
              <a:rPr lang="ar-IQ" sz="2400" dirty="0" smtClean="0">
                <a:latin typeface="Times New Roman"/>
                <a:cs typeface="+mj-cs"/>
              </a:rPr>
              <a:t>الرؤوس،</a:t>
            </a:r>
          </a:p>
          <a:p>
            <a:pPr algn="just" rtl="1">
              <a:lnSpc>
                <a:spcPct val="120000"/>
              </a:lnSpc>
              <a:buFont typeface="Wingdings"/>
              <a:buChar char="§"/>
            </a:pPr>
            <a:r>
              <a:rPr lang="ar-IQ" sz="2400" dirty="0" smtClean="0">
                <a:latin typeface="Times New Roman"/>
                <a:cs typeface="+mj-cs"/>
              </a:rPr>
              <a:t> </a:t>
            </a:r>
            <a:r>
              <a:rPr lang="ar-IQ" sz="2400" dirty="0">
                <a:latin typeface="Times New Roman"/>
                <a:cs typeface="+mj-cs"/>
              </a:rPr>
              <a:t>لذلك يفضل في هذه الحالة التبكير بالزراعة لاجل تكوين نمو خضري كبير قبل تكوين الرؤوس </a:t>
            </a:r>
            <a:endParaRPr lang="ar-IQ" sz="2400" dirty="0" smtClean="0">
              <a:latin typeface="Times New Roman"/>
              <a:cs typeface="+mj-cs"/>
            </a:endParaRPr>
          </a:p>
          <a:p>
            <a:pPr algn="just" rtl="1">
              <a:lnSpc>
                <a:spcPct val="120000"/>
              </a:lnSpc>
              <a:buFont typeface="Wingdings"/>
              <a:buChar char="§"/>
            </a:pPr>
            <a:r>
              <a:rPr lang="ar-IQ" sz="2400" dirty="0" smtClean="0">
                <a:latin typeface="Times New Roman"/>
                <a:cs typeface="+mj-cs"/>
              </a:rPr>
              <a:t>وعندما </a:t>
            </a:r>
            <a:r>
              <a:rPr lang="ar-IQ" sz="2400" dirty="0">
                <a:latin typeface="Times New Roman"/>
                <a:cs typeface="+mj-cs"/>
              </a:rPr>
              <a:t>يكون النهار قصير ودرجات الحرارة منخفضة يكون النمو الخضري كبير </a:t>
            </a:r>
            <a:r>
              <a:rPr lang="ar-IQ" sz="2400" dirty="0" smtClean="0">
                <a:latin typeface="Times New Roman"/>
                <a:cs typeface="+mj-cs"/>
              </a:rPr>
              <a:t>ومناسب</a:t>
            </a:r>
          </a:p>
          <a:p>
            <a:pPr algn="just" rtl="1">
              <a:lnSpc>
                <a:spcPct val="120000"/>
              </a:lnSpc>
              <a:buFont typeface="Wingdings"/>
              <a:buChar char="§"/>
            </a:pPr>
            <a:r>
              <a:rPr lang="ar-IQ" sz="2400" dirty="0" smtClean="0">
                <a:latin typeface="Times New Roman"/>
                <a:cs typeface="+mj-cs"/>
              </a:rPr>
              <a:t> </a:t>
            </a:r>
            <a:r>
              <a:rPr lang="ar-IQ" sz="2400" dirty="0">
                <a:latin typeface="Times New Roman"/>
                <a:cs typeface="+mj-cs"/>
              </a:rPr>
              <a:t>كما ان تاخير الزراعة لايؤدي الى تكوين نمو خضري كاف وبذلك يتبعه قلة الحاصل</a:t>
            </a:r>
            <a:r>
              <a:rPr lang="ar-IQ" sz="2400" dirty="0" smtClean="0">
                <a:latin typeface="Times New Roman"/>
                <a:cs typeface="+mj-cs"/>
              </a:rPr>
              <a:t>.</a:t>
            </a:r>
          </a:p>
          <a:p>
            <a:pPr algn="just" rtl="1">
              <a:lnSpc>
                <a:spcPct val="120000"/>
              </a:lnSpc>
              <a:buFont typeface="Wingdings"/>
              <a:buChar char="§"/>
            </a:pPr>
            <a:r>
              <a:rPr lang="ar-IQ" sz="2400" dirty="0" smtClean="0">
                <a:latin typeface="Times New Roman"/>
                <a:cs typeface="+mj-cs"/>
              </a:rPr>
              <a:t> </a:t>
            </a:r>
            <a:r>
              <a:rPr lang="ar-IQ" sz="2400" dirty="0">
                <a:latin typeface="Times New Roman"/>
                <a:cs typeface="+mj-cs"/>
              </a:rPr>
              <a:t>أما الظروف التي تناسب تكوين الابصال النهار الطويل ودرجة الحرارة المرتفعة, </a:t>
            </a:r>
            <a:endParaRPr lang="ar-IQ" sz="2400" dirty="0" smtClean="0">
              <a:latin typeface="Times New Roman"/>
              <a:cs typeface="+mj-cs"/>
            </a:endParaRPr>
          </a:p>
          <a:p>
            <a:pPr algn="just" rtl="1">
              <a:lnSpc>
                <a:spcPct val="120000"/>
              </a:lnSpc>
              <a:buFont typeface="Wingdings"/>
              <a:buChar char="§"/>
            </a:pPr>
            <a:r>
              <a:rPr lang="ar-IQ" sz="2400" dirty="0" smtClean="0">
                <a:latin typeface="Times New Roman"/>
                <a:cs typeface="+mj-cs"/>
              </a:rPr>
              <a:t>لذا </a:t>
            </a:r>
            <a:r>
              <a:rPr lang="ar-IQ" sz="2400" dirty="0">
                <a:latin typeface="Times New Roman"/>
                <a:cs typeface="+mj-cs"/>
              </a:rPr>
              <a:t>فأن النبات يبدأ في تكوين الرؤوس في فصل الربيع ويحتاج الى جو دافئ عند النضج</a:t>
            </a:r>
            <a:r>
              <a:rPr lang="ar-IQ" sz="2400" dirty="0" smtClean="0">
                <a:latin typeface="Times New Roman"/>
                <a:cs typeface="+mj-cs"/>
              </a:rPr>
              <a:t>.</a:t>
            </a:r>
          </a:p>
          <a:p>
            <a:pPr algn="just" rtl="1">
              <a:lnSpc>
                <a:spcPct val="120000"/>
              </a:lnSpc>
              <a:buFont typeface="Wingdings"/>
              <a:buChar char="§"/>
            </a:pPr>
            <a:r>
              <a:rPr lang="ar-IQ" sz="2400" dirty="0" smtClean="0">
                <a:latin typeface="Times New Roman"/>
                <a:cs typeface="+mj-cs"/>
              </a:rPr>
              <a:t> </a:t>
            </a:r>
            <a:r>
              <a:rPr lang="ar-IQ" sz="2400" dirty="0">
                <a:latin typeface="Times New Roman"/>
                <a:cs typeface="+mj-cs"/>
              </a:rPr>
              <a:t>وتؤدي الرطوبة الجوية العالية الى الاصابة بالامراض الفطرية. </a:t>
            </a:r>
            <a:endParaRPr lang="en-US" sz="2400" dirty="0">
              <a:cs typeface="+mj-cs"/>
            </a:endParaRPr>
          </a:p>
          <a:p>
            <a:pPr algn="r">
              <a:lnSpc>
                <a:spcPct val="120000"/>
              </a:lnSpc>
            </a:pPr>
            <a:endParaRPr lang="en-US" sz="2400" dirty="0">
              <a:cs typeface="+mj-cs"/>
            </a:endParaRPr>
          </a:p>
        </p:txBody>
      </p:sp>
    </p:spTree>
    <p:extLst>
      <p:ext uri="{BB962C8B-B14F-4D97-AF65-F5344CB8AC3E}">
        <p14:creationId xmlns:p14="http://schemas.microsoft.com/office/powerpoint/2010/main" val="217886513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152400"/>
            <a:ext cx="8229600" cy="6477000"/>
          </a:xfrm>
        </p:spPr>
        <p:txBody>
          <a:bodyPr>
            <a:normAutofit lnSpcReduction="10000"/>
          </a:bodyPr>
          <a:lstStyle/>
          <a:p>
            <a:pPr lvl="0" algn="just" rtl="1">
              <a:lnSpc>
                <a:spcPct val="110000"/>
              </a:lnSpc>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lnSpc>
                <a:spcPct val="110000"/>
              </a:lnSpc>
              <a:spcBef>
                <a:spcPts val="0"/>
              </a:spcBef>
              <a:buFont typeface="Wingdings" panose="05000000000000000000" pitchFamily="2" charset="2"/>
              <a:buChar char="Ø"/>
            </a:pPr>
            <a:endParaRPr lang="ar-IQ" sz="2400" b="1" dirty="0">
              <a:solidFill>
                <a:srgbClr val="C00000"/>
              </a:solidFill>
              <a:latin typeface="Times New Roman"/>
              <a:ea typeface="Times New Roman"/>
              <a:cs typeface="Times New Roman"/>
            </a:endParaRPr>
          </a:p>
          <a:p>
            <a:pPr lvl="0" algn="just" rtl="1">
              <a:lnSpc>
                <a:spcPct val="110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التربة </a:t>
            </a:r>
            <a:r>
              <a:rPr lang="ar-IQ" sz="2400" b="1" dirty="0">
                <a:solidFill>
                  <a:srgbClr val="C00000"/>
                </a:solidFill>
                <a:latin typeface="Times New Roman"/>
                <a:ea typeface="Times New Roman"/>
                <a:cs typeface="Times New Roman"/>
              </a:rPr>
              <a:t>المناسبة</a:t>
            </a:r>
            <a:endParaRPr lang="en-US" sz="2400" dirty="0">
              <a:solidFill>
                <a:srgbClr val="C00000"/>
              </a:solidFill>
              <a:latin typeface="Times New Roman"/>
              <a:ea typeface="Times New Roman"/>
            </a:endParaRPr>
          </a:p>
          <a:p>
            <a:pPr algn="just" rtl="1">
              <a:buFont typeface="Wingdings"/>
              <a:buChar char="§"/>
            </a:pPr>
            <a:r>
              <a:rPr lang="ar-IQ" sz="2400" dirty="0" smtClean="0">
                <a:ea typeface="Times New Roman"/>
                <a:cs typeface="Times New Roman"/>
              </a:rPr>
              <a:t>تنجح </a:t>
            </a:r>
            <a:r>
              <a:rPr lang="ar-IQ" sz="2400" dirty="0">
                <a:ea typeface="Times New Roman"/>
                <a:cs typeface="Times New Roman"/>
              </a:rPr>
              <a:t>زراعة الثوم في جميع أنواع الاراضي التي تنجح فيها زراعة </a:t>
            </a:r>
            <a:r>
              <a:rPr lang="ar-IQ" sz="2400" dirty="0" smtClean="0">
                <a:ea typeface="Times New Roman"/>
                <a:cs typeface="Times New Roman"/>
              </a:rPr>
              <a:t>البصل.</a:t>
            </a:r>
          </a:p>
          <a:p>
            <a:pPr algn="just" rtl="1">
              <a:buFont typeface="Wingdings"/>
              <a:buChar char="§"/>
            </a:pPr>
            <a:r>
              <a:rPr lang="ar-IQ" sz="2400" dirty="0" smtClean="0">
                <a:ea typeface="Times New Roman"/>
                <a:cs typeface="Times New Roman"/>
              </a:rPr>
              <a:t>وأنسبها </a:t>
            </a:r>
            <a:r>
              <a:rPr lang="ar-IQ" sz="2400" dirty="0">
                <a:ea typeface="Times New Roman"/>
                <a:cs typeface="Times New Roman"/>
              </a:rPr>
              <a:t>المزيجية الخصبة الجيدة الصرف.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أما </a:t>
            </a:r>
            <a:r>
              <a:rPr lang="ar-IQ" sz="2400" dirty="0">
                <a:ea typeface="Times New Roman"/>
                <a:cs typeface="Times New Roman"/>
              </a:rPr>
              <a:t>الاراضي الطينية الثقيلة فان لها مساوئ منها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ان </a:t>
            </a:r>
            <a:r>
              <a:rPr lang="ar-IQ" sz="2400" dirty="0">
                <a:ea typeface="Times New Roman"/>
                <a:cs typeface="Times New Roman"/>
              </a:rPr>
              <a:t>التربة تبقى ملتصقة بالحاصل ويصعب اجراء عملية الحصاد فيها مما يقلل من قيمته النوعية</a:t>
            </a:r>
            <a:r>
              <a:rPr lang="ar-IQ" sz="2400" dirty="0" smtClean="0">
                <a:ea typeface="Times New Roman"/>
                <a:cs typeface="Times New Roman"/>
              </a:rPr>
              <a:t>,</a:t>
            </a:r>
          </a:p>
          <a:p>
            <a:pPr algn="just" rtl="1">
              <a:buFont typeface="Wingdings"/>
              <a:buChar char="§"/>
            </a:pPr>
            <a:r>
              <a:rPr lang="ar-IQ" sz="2400" dirty="0" smtClean="0">
                <a:ea typeface="Times New Roman"/>
                <a:cs typeface="Times New Roman"/>
              </a:rPr>
              <a:t> </a:t>
            </a:r>
            <a:r>
              <a:rPr lang="ar-IQ" sz="2400" dirty="0">
                <a:ea typeface="Times New Roman"/>
                <a:cs typeface="Times New Roman"/>
              </a:rPr>
              <a:t>كما تؤدي الى زيادة نسبة الابصال المشوهة وبالتالي انخفاض السعر.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ولاتجود </a:t>
            </a:r>
            <a:r>
              <a:rPr lang="ar-IQ" sz="2400" dirty="0">
                <a:ea typeface="Times New Roman"/>
                <a:cs typeface="Times New Roman"/>
              </a:rPr>
              <a:t>زراعة الثوم في الاراضي الرملية لعدم احتفاظها بالرطوبة الكافية لنمو النباتات الا اذا اتبعت فيها طريقة الري بالتنقيط مع العناية بتسميدها.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ويعد </a:t>
            </a:r>
            <a:r>
              <a:rPr lang="ar-IQ" sz="2400" dirty="0">
                <a:ea typeface="Times New Roman"/>
                <a:cs typeface="Times New Roman"/>
              </a:rPr>
              <a:t>الثوم من المحاصيل الحساسة لزيادة عنصر البورون سواء في مياه الري أو في المحلول </a:t>
            </a:r>
            <a:r>
              <a:rPr lang="ar-IQ" sz="2400" dirty="0" smtClean="0">
                <a:ea typeface="Times New Roman"/>
                <a:cs typeface="Times New Roman"/>
              </a:rPr>
              <a:t>الارضي</a:t>
            </a:r>
          </a:p>
          <a:p>
            <a:pPr algn="just" rtl="1">
              <a:buFont typeface="Wingdings"/>
              <a:buChar char="§"/>
            </a:pPr>
            <a:r>
              <a:rPr lang="ar-IQ" sz="2400" dirty="0" smtClean="0">
                <a:ea typeface="Times New Roman"/>
                <a:cs typeface="Times New Roman"/>
              </a:rPr>
              <a:t> </a:t>
            </a:r>
            <a:r>
              <a:rPr lang="ar-IQ" sz="2400" dirty="0">
                <a:ea typeface="Times New Roman"/>
                <a:cs typeface="Times New Roman"/>
              </a:rPr>
              <a:t>إذ أدت زيادته في أحدى الدراسات الى نقص وزن وقطر الرؤوس.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كما </a:t>
            </a:r>
            <a:r>
              <a:rPr lang="ar-IQ" sz="2400" dirty="0">
                <a:ea typeface="Times New Roman"/>
                <a:cs typeface="Times New Roman"/>
              </a:rPr>
              <a:t>يجب الابتعاد عن الاراضي التي يكثر فيها العفن الابيض الذي يصيب الرؤوس ويسبب خسارة كبيرة.</a:t>
            </a:r>
            <a:r>
              <a:rPr lang="ar-IQ" sz="2400" b="1" dirty="0">
                <a:ea typeface="Times New Roman"/>
                <a:cs typeface="Times New Roman"/>
              </a:rPr>
              <a:t> </a:t>
            </a:r>
            <a:endParaRPr lang="en-US" sz="2400" dirty="0"/>
          </a:p>
        </p:txBody>
      </p:sp>
    </p:spTree>
    <p:extLst>
      <p:ext uri="{BB962C8B-B14F-4D97-AF65-F5344CB8AC3E}">
        <p14:creationId xmlns:p14="http://schemas.microsoft.com/office/powerpoint/2010/main" val="232449078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172200"/>
          </a:xfrm>
        </p:spPr>
        <p:txBody>
          <a:bodyPr>
            <a:noAutofit/>
          </a:bodyPr>
          <a:lstStyle/>
          <a:p>
            <a:pPr lvl="0" algn="just" rtl="1">
              <a:buFont typeface="Wingdings" panose="05000000000000000000" pitchFamily="2" charset="2"/>
              <a:buChar char="Ø"/>
            </a:pPr>
            <a:r>
              <a:rPr lang="ar-IQ" sz="2400" b="1" dirty="0">
                <a:solidFill>
                  <a:srgbClr val="C00000"/>
                </a:solidFill>
                <a:latin typeface="Times New Roman"/>
                <a:cs typeface="+mj-cs"/>
              </a:rPr>
              <a:t>التكاثر</a:t>
            </a:r>
            <a:endParaRPr lang="en-US" sz="2400" dirty="0">
              <a:solidFill>
                <a:srgbClr val="C00000"/>
              </a:solidFill>
              <a:cs typeface="+mj-cs"/>
            </a:endParaRPr>
          </a:p>
          <a:p>
            <a:pPr algn="just" rtl="1">
              <a:lnSpc>
                <a:spcPct val="150000"/>
              </a:lnSpc>
              <a:buFont typeface="Wingdings"/>
              <a:buChar char="§"/>
            </a:pPr>
            <a:r>
              <a:rPr lang="ar-IQ" sz="2400" dirty="0" smtClean="0">
                <a:ea typeface="Times New Roman"/>
                <a:cs typeface="+mj-cs"/>
              </a:rPr>
              <a:t>يتكاثر </a:t>
            </a:r>
            <a:r>
              <a:rPr lang="ar-IQ" sz="2400" dirty="0">
                <a:ea typeface="Times New Roman"/>
                <a:cs typeface="+mj-cs"/>
              </a:rPr>
              <a:t>الثوم بالفصوص او البلابل </a:t>
            </a:r>
            <a:r>
              <a:rPr lang="en-US" sz="2400" dirty="0" err="1">
                <a:solidFill>
                  <a:schemeClr val="accent1">
                    <a:lumMod val="75000"/>
                  </a:schemeClr>
                </a:solidFill>
                <a:latin typeface="Times New Roman"/>
                <a:ea typeface="Times New Roman"/>
                <a:cs typeface="+mj-cs"/>
              </a:rPr>
              <a:t>Bulblets</a:t>
            </a:r>
            <a:r>
              <a:rPr lang="ar-IQ" sz="2400" dirty="0">
                <a:latin typeface="Times New Roman"/>
                <a:ea typeface="Times New Roman"/>
                <a:cs typeface="+mj-cs"/>
              </a:rPr>
              <a:t> </a:t>
            </a:r>
            <a:r>
              <a:rPr lang="ar-IQ" sz="2400" dirty="0" smtClean="0">
                <a:latin typeface="Times New Roman"/>
                <a:ea typeface="Times New Roman"/>
                <a:cs typeface="+mj-cs"/>
              </a:rPr>
              <a:t>(لاتختلف </a:t>
            </a:r>
            <a:r>
              <a:rPr lang="ar-IQ" sz="2400" dirty="0">
                <a:latin typeface="Times New Roman"/>
                <a:ea typeface="Times New Roman"/>
                <a:cs typeface="+mj-cs"/>
              </a:rPr>
              <a:t>البلابل عن الفصوص سوى في كونها اصغر حجما″ وتتكون في النورة) </a:t>
            </a:r>
            <a:endParaRPr lang="ar-IQ" sz="2400" dirty="0" smtClean="0">
              <a:latin typeface="Times New Roman"/>
              <a:ea typeface="Times New Roman"/>
              <a:cs typeface="+mj-cs"/>
            </a:endParaRPr>
          </a:p>
          <a:p>
            <a:pPr algn="just" rtl="1">
              <a:lnSpc>
                <a:spcPct val="150000"/>
              </a:lnSpc>
              <a:buFont typeface="Wingdings"/>
              <a:buChar char="§"/>
            </a:pPr>
            <a:r>
              <a:rPr lang="ar-IQ" sz="2400" dirty="0" smtClean="0">
                <a:latin typeface="Times New Roman"/>
                <a:ea typeface="Times New Roman"/>
                <a:cs typeface="+mj-cs"/>
              </a:rPr>
              <a:t>الا </a:t>
            </a:r>
            <a:r>
              <a:rPr lang="ar-IQ" sz="2400" dirty="0">
                <a:latin typeface="Times New Roman"/>
                <a:ea typeface="Times New Roman"/>
                <a:cs typeface="+mj-cs"/>
              </a:rPr>
              <a:t>ان الفصوص هي الاكثر استعمالا″ كتقاو </a:t>
            </a:r>
            <a:endParaRPr lang="ar-IQ" sz="2400" dirty="0" smtClean="0">
              <a:latin typeface="Times New Roman"/>
              <a:ea typeface="Times New Roman"/>
              <a:cs typeface="+mj-cs"/>
            </a:endParaRPr>
          </a:p>
          <a:p>
            <a:pPr algn="just" rtl="1">
              <a:lnSpc>
                <a:spcPct val="150000"/>
              </a:lnSpc>
              <a:buFont typeface="Wingdings"/>
              <a:buChar char="§"/>
            </a:pPr>
            <a:r>
              <a:rPr lang="ar-IQ" sz="2400" dirty="0" smtClean="0">
                <a:latin typeface="Times New Roman"/>
                <a:ea typeface="Times New Roman"/>
                <a:cs typeface="+mj-cs"/>
              </a:rPr>
              <a:t>وعادة </a:t>
            </a:r>
            <a:r>
              <a:rPr lang="ar-IQ" sz="2400" dirty="0">
                <a:latin typeface="Times New Roman"/>
                <a:ea typeface="Times New Roman"/>
                <a:cs typeface="+mj-cs"/>
              </a:rPr>
              <a:t>تؤخذ الناضجة منها المأخوذة من الرؤوس المخزنة ولها فترة سكون تتراوح 4 – 6 أسابيع وتمتد الى 8 – 10 أسابيع في بعض الاصناف , </a:t>
            </a:r>
            <a:endParaRPr lang="ar-IQ" sz="2400" dirty="0" smtClean="0">
              <a:latin typeface="Times New Roman"/>
              <a:ea typeface="Times New Roman"/>
              <a:cs typeface="+mj-cs"/>
            </a:endParaRPr>
          </a:p>
          <a:p>
            <a:pPr algn="just" rtl="1">
              <a:lnSpc>
                <a:spcPct val="150000"/>
              </a:lnSpc>
              <a:buFont typeface="Wingdings"/>
              <a:buChar char="§"/>
            </a:pPr>
            <a:r>
              <a:rPr lang="ar-IQ" sz="2400" dirty="0" smtClean="0">
                <a:latin typeface="Times New Roman"/>
                <a:ea typeface="Times New Roman"/>
                <a:cs typeface="+mj-cs"/>
              </a:rPr>
              <a:t>بينت </a:t>
            </a:r>
            <a:r>
              <a:rPr lang="ar-IQ" sz="2400" dirty="0">
                <a:latin typeface="Times New Roman"/>
                <a:ea typeface="Times New Roman"/>
                <a:cs typeface="+mj-cs"/>
              </a:rPr>
              <a:t>التجارب ان هناك علاقة بين انبات الفصوص وفترة الخزن ودرجة حرارة المخزن إذ لوحظ التبكير في الانبات عندما خزنت الرؤوس لمدة 3 – 4 أشهر على درجة حرارة 5م◦ وتقل المدة بارتفاع درجة الحرارة الى 10 – 15م◦</a:t>
            </a:r>
            <a:r>
              <a:rPr lang="ar-IQ" sz="2400" dirty="0" smtClean="0">
                <a:latin typeface="Times New Roman"/>
                <a:ea typeface="Times New Roman"/>
                <a:cs typeface="+mj-cs"/>
              </a:rPr>
              <a:t>.</a:t>
            </a:r>
          </a:p>
          <a:p>
            <a:pPr algn="just" rtl="1">
              <a:lnSpc>
                <a:spcPct val="150000"/>
              </a:lnSpc>
              <a:buFont typeface="Wingdings"/>
              <a:buChar char="§"/>
            </a:pPr>
            <a:r>
              <a:rPr lang="ar-IQ" sz="2400" dirty="0" smtClean="0">
                <a:latin typeface="Times New Roman"/>
                <a:ea typeface="Times New Roman"/>
                <a:cs typeface="+mj-cs"/>
              </a:rPr>
              <a:t> </a:t>
            </a:r>
            <a:r>
              <a:rPr lang="ar-IQ" sz="2400" dirty="0">
                <a:latin typeface="Times New Roman"/>
                <a:ea typeface="Times New Roman"/>
                <a:cs typeface="+mj-cs"/>
              </a:rPr>
              <a:t>يتم اعداد الرؤوس للزراعة بتقسيمها باليد او مكائن خاصة دون ازالة القشرة الخارجية واستبعاد جميع الفصوص المصابة او الصغيرة </a:t>
            </a:r>
            <a:r>
              <a:rPr lang="ar-IQ" sz="2400" dirty="0" smtClean="0">
                <a:latin typeface="Times New Roman"/>
                <a:ea typeface="Times New Roman"/>
                <a:cs typeface="+mj-cs"/>
              </a:rPr>
              <a:t>الحجم</a:t>
            </a:r>
            <a:endParaRPr lang="en-US" sz="2400" dirty="0">
              <a:cs typeface="+mj-cs"/>
            </a:endParaRPr>
          </a:p>
        </p:txBody>
      </p:sp>
    </p:spTree>
    <p:extLst>
      <p:ext uri="{BB962C8B-B14F-4D97-AF65-F5344CB8AC3E}">
        <p14:creationId xmlns:p14="http://schemas.microsoft.com/office/powerpoint/2010/main" val="220081781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172200"/>
          </a:xfrm>
        </p:spPr>
        <p:txBody>
          <a:bodyPr>
            <a:noAutofit/>
          </a:bodyPr>
          <a:lstStyle/>
          <a:p>
            <a:pPr lvl="0" algn="just" rtl="1">
              <a:buFont typeface="Wingdings" panose="05000000000000000000" pitchFamily="2" charset="2"/>
              <a:buChar char="Ø"/>
            </a:pPr>
            <a:r>
              <a:rPr lang="ar-IQ" sz="2400" b="1" dirty="0">
                <a:solidFill>
                  <a:srgbClr val="C00000"/>
                </a:solidFill>
                <a:latin typeface="Times New Roman"/>
                <a:cs typeface="+mj-cs"/>
              </a:rPr>
              <a:t>التكاثر</a:t>
            </a:r>
            <a:endParaRPr lang="en-US" sz="2400" dirty="0">
              <a:solidFill>
                <a:srgbClr val="C00000"/>
              </a:solidFill>
              <a:cs typeface="+mj-cs"/>
            </a:endParaRPr>
          </a:p>
          <a:p>
            <a:pPr algn="just" rtl="1">
              <a:buFont typeface="Wingdings"/>
              <a:buChar char="§"/>
            </a:pPr>
            <a:r>
              <a:rPr lang="ar-IQ" sz="2400" dirty="0" smtClean="0">
                <a:latin typeface="Times New Roman"/>
                <a:ea typeface="Times New Roman"/>
                <a:cs typeface="+mj-cs"/>
              </a:rPr>
              <a:t>الفص </a:t>
            </a:r>
            <a:r>
              <a:rPr lang="ar-IQ" sz="2400" dirty="0">
                <a:latin typeface="Times New Roman"/>
                <a:ea typeface="Times New Roman"/>
                <a:cs typeface="+mj-cs"/>
              </a:rPr>
              <a:t>عبارة عن بصيلة ناضجة او ساق قرصية تحيط بها </a:t>
            </a:r>
            <a:r>
              <a:rPr lang="ar-IQ" sz="2400" dirty="0" smtClean="0">
                <a:latin typeface="Times New Roman"/>
                <a:ea typeface="Times New Roman"/>
                <a:cs typeface="+mj-cs"/>
              </a:rPr>
              <a:t>الاوراق</a:t>
            </a:r>
          </a:p>
          <a:p>
            <a:pPr algn="just" rtl="1">
              <a:buFont typeface="Wingdings"/>
              <a:buChar char="§"/>
            </a:pPr>
            <a:r>
              <a:rPr lang="ar-IQ" sz="2400" dirty="0" smtClean="0">
                <a:latin typeface="Times New Roman"/>
                <a:ea typeface="Times New Roman"/>
                <a:cs typeface="+mj-cs"/>
              </a:rPr>
              <a:t> </a:t>
            </a:r>
            <a:r>
              <a:rPr lang="ar-IQ" sz="2400" dirty="0">
                <a:latin typeface="Times New Roman"/>
                <a:ea typeface="Times New Roman"/>
                <a:cs typeface="+mj-cs"/>
              </a:rPr>
              <a:t>والورقة الخارجية رقيقة وتحمي الاوراق الداخلية </a:t>
            </a:r>
            <a:endParaRPr lang="ar-IQ" sz="2400" dirty="0" smtClean="0">
              <a:latin typeface="Times New Roman"/>
              <a:ea typeface="Times New Roman"/>
              <a:cs typeface="+mj-cs"/>
            </a:endParaRPr>
          </a:p>
          <a:p>
            <a:pPr algn="just" rtl="1">
              <a:buFont typeface="Wingdings"/>
              <a:buChar char="§"/>
            </a:pPr>
            <a:r>
              <a:rPr lang="ar-IQ" sz="2400" dirty="0" smtClean="0">
                <a:latin typeface="Times New Roman"/>
                <a:ea typeface="Times New Roman"/>
                <a:cs typeface="+mj-cs"/>
              </a:rPr>
              <a:t>اما </a:t>
            </a:r>
            <a:r>
              <a:rPr lang="ar-IQ" sz="2400" dirty="0">
                <a:latin typeface="Times New Roman"/>
                <a:ea typeface="Times New Roman"/>
                <a:cs typeface="+mj-cs"/>
              </a:rPr>
              <a:t>الورقة الثانية فتكون 80 % من الفص وتكون لحمية متضخمة وتسمى بالورقة الخازنة </a:t>
            </a:r>
            <a:r>
              <a:rPr lang="en-US" sz="2400" dirty="0">
                <a:solidFill>
                  <a:schemeClr val="accent1">
                    <a:lumMod val="75000"/>
                  </a:schemeClr>
                </a:solidFill>
                <a:latin typeface="Times New Roman"/>
                <a:ea typeface="Times New Roman"/>
                <a:cs typeface="+mj-cs"/>
              </a:rPr>
              <a:t>Storage leaf</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وظيفتها امداد النمو النباتي الحديث الناتج عن انبات الفص بالغذاء وكلما كبرت الورقة بالحجم زاد وزن الفص وبالتالي تتوفر كميات ملائمة من المواد الغذائية للنبات الحديث فيكون سريع النمو وقوي</a:t>
            </a:r>
            <a:r>
              <a:rPr lang="ar-IQ" sz="2400" dirty="0" smtClean="0">
                <a:latin typeface="Times New Roman"/>
                <a:ea typeface="Times New Roman"/>
                <a:cs typeface="+mj-cs"/>
              </a:rPr>
              <a:t>.</a:t>
            </a:r>
          </a:p>
          <a:p>
            <a:pPr algn="just" rtl="1">
              <a:buFont typeface="Wingdings"/>
              <a:buChar char="§"/>
            </a:pPr>
            <a:r>
              <a:rPr lang="ar-IQ" sz="2400" dirty="0">
                <a:latin typeface="Times New Roman"/>
              </a:rPr>
              <a:t>بينت التجارب وجود علاقة بين حجم الفص وكمية الحاصل اي ان هناك اختلافا″ كبيرا″ في كمية الحاصل نتيجة لاختلاف حجم الفصوص المزروعة, </a:t>
            </a:r>
            <a:endParaRPr lang="ar-IQ" sz="2400" dirty="0" smtClean="0">
              <a:latin typeface="Times New Roman"/>
            </a:endParaRPr>
          </a:p>
          <a:p>
            <a:pPr algn="just" rtl="1">
              <a:buFont typeface="Wingdings"/>
              <a:buChar char="§"/>
            </a:pPr>
            <a:r>
              <a:rPr lang="ar-IQ" sz="2400" dirty="0" smtClean="0">
                <a:latin typeface="Times New Roman"/>
              </a:rPr>
              <a:t>وعلى </a:t>
            </a:r>
            <a:r>
              <a:rPr lang="ar-IQ" sz="2400" dirty="0">
                <a:latin typeface="Times New Roman"/>
              </a:rPr>
              <a:t>الرغم من ان الفصوص الكبيرة الحجم تعطي عند زراعتها محصول اكبر الا ان الثوم لايدرج عند الزراعة </a:t>
            </a:r>
            <a:endParaRPr lang="ar-IQ" sz="2400" dirty="0" smtClean="0">
              <a:latin typeface="Times New Roman"/>
            </a:endParaRPr>
          </a:p>
          <a:p>
            <a:pPr algn="just" rtl="1">
              <a:buFont typeface="Wingdings"/>
              <a:buChar char="§"/>
            </a:pPr>
            <a:r>
              <a:rPr lang="ar-IQ" sz="2400" dirty="0" smtClean="0">
                <a:latin typeface="Times New Roman"/>
              </a:rPr>
              <a:t>وقد </a:t>
            </a:r>
            <a:r>
              <a:rPr lang="ar-IQ" sz="2400" dirty="0">
                <a:latin typeface="Times New Roman"/>
              </a:rPr>
              <a:t>وجد ان انسب وزن للفص هو  2غم  أو اكثر لان النباتات المتكونة تكون اكبر حجما″ واكثر ارتفاعا″ والرؤوس كبيرة وبالتالي زيادة الحاصل مقارنة بالفصوص المتوسطة الحجم التي تزن واحد غرام أو اقل, </a:t>
            </a:r>
            <a:endParaRPr lang="ar-IQ" sz="2400" dirty="0" smtClean="0">
              <a:latin typeface="Times New Roman"/>
            </a:endParaRPr>
          </a:p>
        </p:txBody>
      </p:sp>
    </p:spTree>
    <p:extLst>
      <p:ext uri="{BB962C8B-B14F-4D97-AF65-F5344CB8AC3E}">
        <p14:creationId xmlns:p14="http://schemas.microsoft.com/office/powerpoint/2010/main" val="27082585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152400"/>
            <a:ext cx="8534400" cy="6477000"/>
          </a:xfrm>
        </p:spPr>
        <p:txBody>
          <a:bodyPr>
            <a:normAutofit/>
          </a:bodyPr>
          <a:lstStyle/>
          <a:p>
            <a:pPr algn="just" rtl="1">
              <a:lnSpc>
                <a:spcPct val="120000"/>
              </a:lnSpc>
              <a:buFont typeface="Wingdings"/>
              <a:buChar char="§"/>
            </a:pPr>
            <a:r>
              <a:rPr lang="ar-IQ" sz="2400" dirty="0">
                <a:latin typeface="Times New Roman"/>
              </a:rPr>
              <a:t>لذلك عند الزراعة يجب انتخاب الفصوص الكبيرة الحجم الممتلئة الخالية من الامراض التي تعطي نسبة انبات عالية عند </a:t>
            </a:r>
            <a:r>
              <a:rPr lang="ar-IQ" sz="2400" dirty="0" smtClean="0">
                <a:latin typeface="Times New Roman"/>
              </a:rPr>
              <a:t>زراعتها,</a:t>
            </a:r>
            <a:endParaRPr lang="ar-IQ" sz="2400" dirty="0"/>
          </a:p>
          <a:p>
            <a:pPr algn="just" rtl="1">
              <a:lnSpc>
                <a:spcPct val="120000"/>
              </a:lnSpc>
              <a:buFont typeface="Wingdings"/>
              <a:buChar char="§"/>
            </a:pPr>
            <a:r>
              <a:rPr lang="ar-IQ" sz="2400" dirty="0" smtClean="0">
                <a:latin typeface="Times New Roman"/>
                <a:cs typeface="+mj-cs"/>
              </a:rPr>
              <a:t>وعادة </a:t>
            </a:r>
            <a:r>
              <a:rPr lang="ar-IQ" sz="2400" dirty="0">
                <a:latin typeface="Times New Roman"/>
                <a:cs typeface="+mj-cs"/>
              </a:rPr>
              <a:t>يبدا الانتخاب اثناء قلع المحصول وترسل الى المخازن لاستعمالها كتقاوي للموسم القادم</a:t>
            </a:r>
            <a:r>
              <a:rPr lang="ar-IQ" sz="2400" dirty="0" smtClean="0">
                <a:latin typeface="Times New Roman"/>
                <a:cs typeface="+mj-cs"/>
              </a:rPr>
              <a:t>.</a:t>
            </a:r>
          </a:p>
          <a:p>
            <a:pPr algn="just" rtl="1">
              <a:lnSpc>
                <a:spcPct val="120000"/>
              </a:lnSpc>
              <a:buFont typeface="Wingdings"/>
              <a:buChar char="§"/>
            </a:pPr>
            <a:r>
              <a:rPr lang="ar-IQ" sz="2400" dirty="0" smtClean="0">
                <a:latin typeface="Times New Roman"/>
                <a:cs typeface="+mj-cs"/>
              </a:rPr>
              <a:t> </a:t>
            </a:r>
            <a:r>
              <a:rPr lang="ar-IQ" sz="2400" dirty="0">
                <a:latin typeface="Times New Roman"/>
                <a:cs typeface="+mj-cs"/>
              </a:rPr>
              <a:t>يحتاج الدونم 35 – 40 كغم من الفصوص وهذه يمكن ان نحصل عليها من 75 كغم من الرؤوس ذات المجموع الخضري الجاف. </a:t>
            </a:r>
            <a:endParaRPr lang="ar-IQ" sz="2400" dirty="0" smtClean="0">
              <a:latin typeface="Times New Roman"/>
              <a:cs typeface="+mj-cs"/>
            </a:endParaRPr>
          </a:p>
          <a:p>
            <a:pPr algn="just" rtl="1">
              <a:lnSpc>
                <a:spcPct val="120000"/>
              </a:lnSpc>
              <a:buFont typeface="Wingdings"/>
              <a:buChar char="§"/>
            </a:pPr>
            <a:r>
              <a:rPr lang="ar-IQ" sz="2400" dirty="0" smtClean="0">
                <a:latin typeface="Times New Roman"/>
                <a:cs typeface="+mj-cs"/>
              </a:rPr>
              <a:t>يزرع </a:t>
            </a:r>
            <a:r>
              <a:rPr lang="ar-IQ" sz="2400" dirty="0">
                <a:latin typeface="Times New Roman"/>
                <a:cs typeface="+mj-cs"/>
              </a:rPr>
              <a:t>الثوم للفترة من آواخر أيلول حتى تشرين الثاني وتفضل الزراعة </a:t>
            </a:r>
            <a:r>
              <a:rPr lang="ar-IQ" sz="2400" dirty="0" smtClean="0">
                <a:latin typeface="Times New Roman"/>
                <a:cs typeface="+mj-cs"/>
              </a:rPr>
              <a:t>المبكرة.</a:t>
            </a:r>
          </a:p>
          <a:p>
            <a:pPr algn="just" rtl="1">
              <a:lnSpc>
                <a:spcPct val="120000"/>
              </a:lnSpc>
              <a:buFont typeface="Wingdings"/>
              <a:buChar char="§"/>
            </a:pPr>
            <a:r>
              <a:rPr lang="ar-IQ" sz="2400" dirty="0" smtClean="0">
                <a:latin typeface="Times New Roman"/>
                <a:cs typeface="+mj-cs"/>
              </a:rPr>
              <a:t>وتكون </a:t>
            </a:r>
            <a:r>
              <a:rPr lang="ar-IQ" sz="2400" dirty="0">
                <a:latin typeface="Times New Roman"/>
                <a:cs typeface="+mj-cs"/>
              </a:rPr>
              <a:t>الزراعة في الحقل بعد حراثة </a:t>
            </a:r>
            <a:r>
              <a:rPr lang="ar-IQ" sz="2400" dirty="0" smtClean="0">
                <a:latin typeface="Times New Roman"/>
                <a:cs typeface="+mj-cs"/>
              </a:rPr>
              <a:t>الارض </a:t>
            </a:r>
            <a:r>
              <a:rPr lang="ar-IQ" sz="2400" dirty="0">
                <a:latin typeface="Times New Roman"/>
                <a:cs typeface="+mj-cs"/>
              </a:rPr>
              <a:t>وتنعيمها وتسويتها  وتقسيمها الى مروز بعرض 50 – 60 سم وعلى مسافة 7 – 10 سم بين فص وآخرعلى جهتي المرز أو تزرع في الواح على مسافة 7 سم بين فص وآخر و 30 سم بين السطور.</a:t>
            </a:r>
            <a:endParaRPr lang="en-US" sz="2400" dirty="0">
              <a:cs typeface="+mj-cs"/>
            </a:endParaRPr>
          </a:p>
          <a:p>
            <a:pPr algn="r">
              <a:lnSpc>
                <a:spcPct val="120000"/>
              </a:lnSpc>
            </a:pPr>
            <a:endParaRPr lang="en-US" sz="2400" dirty="0">
              <a:cs typeface="+mj-cs"/>
            </a:endParaRPr>
          </a:p>
        </p:txBody>
      </p:sp>
    </p:spTree>
    <p:extLst>
      <p:ext uri="{BB962C8B-B14F-4D97-AF65-F5344CB8AC3E}">
        <p14:creationId xmlns:p14="http://schemas.microsoft.com/office/powerpoint/2010/main" val="410010135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2127</Words>
  <Application>Microsoft Office PowerPoint</Application>
  <PresentationFormat>On-screen Show (4:3)</PresentationFormat>
  <Paragraphs>184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vt:lpstr>
      <vt:lpstr>.</vt:lpstr>
      <vt:lpstr>.</vt:lpstr>
      <vt:lpstr>.</vt:lpstr>
      <vt:lpstr>.</vt:lpstr>
      <vt:lpstr>.</vt:lpstr>
      <vt:lpstr>.</vt:lpstr>
      <vt:lpstr>.</vt:lpstr>
      <vt:lpstr>.</vt:lpstr>
      <vt:lpstr>.</vt:lpstr>
      <vt:lpstr>.</vt:lpstr>
      <vt:lpstr>.</vt:lpstr>
      <vt:lpstr>.</vt:lpstr>
      <vt:lpstr>.</vt:lpstr>
      <vt:lpstr>PowerPoint Presentation</vt:lpstr>
      <vt:lpstr>.</vt:lpstr>
      <vt:lpstr>.</vt:lpstr>
      <vt:lpstr>.</vt:lpstr>
      <vt:lpstr>PowerPoint Presentation</vt:lpstr>
      <vt:lpstr>       شكراً لاصغائكم</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Dr.Nawal</dc:creator>
  <cp:lastModifiedBy>ابو نادية</cp:lastModifiedBy>
  <cp:revision>27</cp:revision>
  <dcterms:created xsi:type="dcterms:W3CDTF">2006-08-16T00:00:00Z</dcterms:created>
  <dcterms:modified xsi:type="dcterms:W3CDTF">2012-06-02T21:44:46Z</dcterms:modified>
</cp:coreProperties>
</file>